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4"/>
    <p:sldMasterId id="2147483678" r:id="rId5"/>
  </p:sldMasterIdLst>
  <p:notesMasterIdLst>
    <p:notesMasterId r:id="rId27"/>
  </p:notesMasterIdLst>
  <p:sldIdLst>
    <p:sldId id="257" r:id="rId6"/>
    <p:sldId id="307" r:id="rId7"/>
    <p:sldId id="320" r:id="rId8"/>
    <p:sldId id="308" r:id="rId9"/>
    <p:sldId id="301" r:id="rId10"/>
    <p:sldId id="313" r:id="rId11"/>
    <p:sldId id="300" r:id="rId12"/>
    <p:sldId id="314" r:id="rId13"/>
    <p:sldId id="263" r:id="rId14"/>
    <p:sldId id="316" r:id="rId15"/>
    <p:sldId id="321" r:id="rId16"/>
    <p:sldId id="317" r:id="rId17"/>
    <p:sldId id="306" r:id="rId18"/>
    <p:sldId id="311" r:id="rId19"/>
    <p:sldId id="279" r:id="rId20"/>
    <p:sldId id="280" r:id="rId21"/>
    <p:sldId id="277" r:id="rId22"/>
    <p:sldId id="278" r:id="rId23"/>
    <p:sldId id="312" r:id="rId24"/>
    <p:sldId id="315" r:id="rId25"/>
    <p:sldId id="302" r:id="rId26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9AF7699-DCB7-0241-0F1E-798C7AC26734}" name="Marisa Scala-Foley" initials="MSF" userId="S::mscala-foley@n4a.org::0dbbcc0a-ea61-49d7-b1db-645f48d0adb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lkowski, Lauren  (ACL)" initials="SL(" lastIdx="4" clrIdx="0">
    <p:extLst>
      <p:ext uri="{19B8F6BF-5375-455C-9EA6-DF929625EA0E}">
        <p15:presenceInfo xmlns:p15="http://schemas.microsoft.com/office/powerpoint/2012/main" userId="S::Lauren.Solkowski@acl.hhs.gov::5d9df98d-f077-4f70-9dbe-0163ed5e76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3467" autoAdjust="0"/>
  </p:normalViewPr>
  <p:slideViewPr>
    <p:cSldViewPr>
      <p:cViewPr varScale="1">
        <p:scale>
          <a:sx n="80" d="100"/>
          <a:sy n="80" d="100"/>
        </p:scale>
        <p:origin x="251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microsoft.com/office/2018/10/relationships/authors" Target="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h Blair" userId="ec85b6e5-6dac-4b4e-b921-1d8993ba4174" providerId="ADAL" clId="{5974E99F-49F0-4BA5-97F2-4A5FA5B0422D}"/>
    <pc:docChg chg="modSld">
      <pc:chgData name="Beth Blair" userId="ec85b6e5-6dac-4b4e-b921-1d8993ba4174" providerId="ADAL" clId="{5974E99F-49F0-4BA5-97F2-4A5FA5B0422D}" dt="2024-03-06T17:21:35.708" v="10" actId="20577"/>
      <pc:docMkLst>
        <pc:docMk/>
      </pc:docMkLst>
      <pc:sldChg chg="modNotesTx">
        <pc:chgData name="Beth Blair" userId="ec85b6e5-6dac-4b4e-b921-1d8993ba4174" providerId="ADAL" clId="{5974E99F-49F0-4BA5-97F2-4A5FA5B0422D}" dt="2024-03-06T17:21:09.420" v="3" actId="20577"/>
        <pc:sldMkLst>
          <pc:docMk/>
          <pc:sldMk cId="0" sldId="263"/>
        </pc:sldMkLst>
      </pc:sldChg>
      <pc:sldChg chg="modNotesTx">
        <pc:chgData name="Beth Blair" userId="ec85b6e5-6dac-4b4e-b921-1d8993ba4174" providerId="ADAL" clId="{5974E99F-49F0-4BA5-97F2-4A5FA5B0422D}" dt="2024-03-06T17:21:06.685" v="1" actId="20577"/>
        <pc:sldMkLst>
          <pc:docMk/>
          <pc:sldMk cId="3809138547" sldId="300"/>
        </pc:sldMkLst>
      </pc:sldChg>
      <pc:sldChg chg="modNotesTx">
        <pc:chgData name="Beth Blair" userId="ec85b6e5-6dac-4b4e-b921-1d8993ba4174" providerId="ADAL" clId="{5974E99F-49F0-4BA5-97F2-4A5FA5B0422D}" dt="2024-03-06T17:21:35.708" v="10" actId="20577"/>
        <pc:sldMkLst>
          <pc:docMk/>
          <pc:sldMk cId="3629092250" sldId="302"/>
        </pc:sldMkLst>
      </pc:sldChg>
      <pc:sldChg chg="modNotesTx">
        <pc:chgData name="Beth Blair" userId="ec85b6e5-6dac-4b4e-b921-1d8993ba4174" providerId="ADAL" clId="{5974E99F-49F0-4BA5-97F2-4A5FA5B0422D}" dt="2024-03-06T17:21:23.204" v="7" actId="20577"/>
        <pc:sldMkLst>
          <pc:docMk/>
          <pc:sldMk cId="2337536484" sldId="306"/>
        </pc:sldMkLst>
      </pc:sldChg>
      <pc:sldChg chg="modNotesTx">
        <pc:chgData name="Beth Blair" userId="ec85b6e5-6dac-4b4e-b921-1d8993ba4174" providerId="ADAL" clId="{5974E99F-49F0-4BA5-97F2-4A5FA5B0422D}" dt="2024-03-06T17:21:25.819" v="8" actId="20577"/>
        <pc:sldMkLst>
          <pc:docMk/>
          <pc:sldMk cId="1085750470" sldId="311"/>
        </pc:sldMkLst>
      </pc:sldChg>
      <pc:sldChg chg="modNotesTx">
        <pc:chgData name="Beth Blair" userId="ec85b6e5-6dac-4b4e-b921-1d8993ba4174" providerId="ADAL" clId="{5974E99F-49F0-4BA5-97F2-4A5FA5B0422D}" dt="2024-03-06T17:21:04.182" v="0" actId="20577"/>
        <pc:sldMkLst>
          <pc:docMk/>
          <pc:sldMk cId="2635582079" sldId="313"/>
        </pc:sldMkLst>
      </pc:sldChg>
      <pc:sldChg chg="modNotesTx">
        <pc:chgData name="Beth Blair" userId="ec85b6e5-6dac-4b4e-b921-1d8993ba4174" providerId="ADAL" clId="{5974E99F-49F0-4BA5-97F2-4A5FA5B0422D}" dt="2024-03-06T17:21:08.013" v="2" actId="20577"/>
        <pc:sldMkLst>
          <pc:docMk/>
          <pc:sldMk cId="3664819204" sldId="314"/>
        </pc:sldMkLst>
      </pc:sldChg>
      <pc:sldChg chg="modNotesTx">
        <pc:chgData name="Beth Blair" userId="ec85b6e5-6dac-4b4e-b921-1d8993ba4174" providerId="ADAL" clId="{5974E99F-49F0-4BA5-97F2-4A5FA5B0422D}" dt="2024-03-06T17:21:33.575" v="9" actId="20577"/>
        <pc:sldMkLst>
          <pc:docMk/>
          <pc:sldMk cId="109880174" sldId="315"/>
        </pc:sldMkLst>
      </pc:sldChg>
      <pc:sldChg chg="modNotesTx">
        <pc:chgData name="Beth Blair" userId="ec85b6e5-6dac-4b4e-b921-1d8993ba4174" providerId="ADAL" clId="{5974E99F-49F0-4BA5-97F2-4A5FA5B0422D}" dt="2024-03-06T17:21:11.052" v="4" actId="20577"/>
        <pc:sldMkLst>
          <pc:docMk/>
          <pc:sldMk cId="3297341990" sldId="316"/>
        </pc:sldMkLst>
      </pc:sldChg>
      <pc:sldChg chg="modNotesTx">
        <pc:chgData name="Beth Blair" userId="ec85b6e5-6dac-4b4e-b921-1d8993ba4174" providerId="ADAL" clId="{5974E99F-49F0-4BA5-97F2-4A5FA5B0422D}" dt="2024-03-06T17:21:16.922" v="6" actId="20577"/>
        <pc:sldMkLst>
          <pc:docMk/>
          <pc:sldMk cId="1958017104" sldId="317"/>
        </pc:sldMkLst>
      </pc:sldChg>
      <pc:sldChg chg="modNotesTx">
        <pc:chgData name="Beth Blair" userId="ec85b6e5-6dac-4b4e-b921-1d8993ba4174" providerId="ADAL" clId="{5974E99F-49F0-4BA5-97F2-4A5FA5B0422D}" dt="2024-03-06T17:21:13.876" v="5" actId="20577"/>
        <pc:sldMkLst>
          <pc:docMk/>
          <pc:sldMk cId="1475032846" sldId="32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BB053-F316-4357-8FEE-762C6556D7F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1BD729-7F06-4DFE-841F-6FE059F26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78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1BD729-7F06-4DFE-841F-6FE059F26E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74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1BD729-7F06-4DFE-841F-6FE059F26E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63516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1BD729-7F06-4DFE-841F-6FE059F26E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37246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1BD729-7F06-4DFE-841F-6FE059F26E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68509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1BD729-7F06-4DFE-841F-6FE059F26E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42829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1BD729-7F06-4DFE-841F-6FE059F26E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48534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0F6D55-6D46-4B5A-90BF-1FB01AC9B1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ヒラギノ角ゴ Pro W3" pitchFamily="-65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ヒラギノ角ゴ Pro W3" pitchFamily="-65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62795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0F6D55-6D46-4B5A-90BF-1FB01AC9B1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ヒラギノ角ゴ Pro W3" pitchFamily="-65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ヒラギノ角ゴ Pro W3" pitchFamily="-65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66342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1BD729-7F06-4DFE-841F-6FE059F26E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32849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1BD729-7F06-4DFE-841F-6FE059F26E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87574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1BD729-7F06-4DFE-841F-6FE059F26EB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78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1BD729-7F06-4DFE-841F-6FE059F26EB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076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1BD729-7F06-4DFE-841F-6FE059F26E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0947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1BD729-7F06-4DFE-841F-6FE059F26EB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79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1BD729-7F06-4DFE-841F-6FE059F26EB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76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endParaRPr lang="en-US" b="1" dirty="0"/>
          </a:p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endParaRPr lang="en-US" b="1" dirty="0"/>
          </a:p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1BD729-7F06-4DFE-841F-6FE059F26E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5850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1BD729-7F06-4DFE-841F-6FE059F26EB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79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1BD729-7F06-4DFE-841F-6FE059F26E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80337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1BD729-7F06-4DFE-841F-6FE059F26EB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38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3AC06-AC9B-477C-BD61-A0A7B69CCC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64A0C3-3594-4F7E-8908-65FE056CE6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E63E96-0825-4275-8941-12DBCAA40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A63E4-87A7-4751-B049-006C6C4E8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C6BAC-AFD6-4274-90C6-A798350D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55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A1E88-D840-42F6-9F5A-B071C3FDD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9D5360-432A-4A08-A3D5-F83149E0A7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B6368-CBF1-4ECE-A412-C7FA7A9EB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97A3D-E3B6-4E55-B7D0-56FDD05D8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B6C76-B377-4116-9DDB-D6230AB79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92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6B92F0-ABBD-41AB-A54E-79593B0D72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620BA5-EC59-4A9E-B14F-1A7EE1335E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144B2-3407-44DA-8C51-E1FC768A7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181FB-469A-459F-9F60-1996469AE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0BAEC-B217-44F9-BCAC-15B240942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07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76DB8-711D-501E-C86D-861B60D68D0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563231"/>
            <a:ext cx="6858000" cy="1790700"/>
          </a:xfrm>
        </p:spPr>
        <p:txBody>
          <a:bodyPr anchor="ctr" anchorCtr="0">
            <a:normAutofit/>
          </a:bodyPr>
          <a:lstStyle>
            <a:lvl1pPr algn="ctr">
              <a:defRPr sz="3000">
                <a:solidFill>
                  <a:srgbClr val="0033A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F13DBB-01A7-8B46-1B55-9DB356755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353931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29581B7-F957-8F36-B40B-13BA1CC405A0}"/>
              </a:ext>
            </a:extLst>
          </p:cNvPr>
          <p:cNvCxnSpPr/>
          <p:nvPr userDrawn="1"/>
        </p:nvCxnSpPr>
        <p:spPr>
          <a:xfrm>
            <a:off x="422753" y="2974842"/>
            <a:ext cx="8285967" cy="0"/>
          </a:xfrm>
          <a:prstGeom prst="line">
            <a:avLst/>
          </a:prstGeom>
          <a:ln w="12700">
            <a:solidFill>
              <a:srgbClr val="F89C2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" name="Picture 9" descr="A group of colorful text on a black background&#10;&#10;Description automatically generated">
            <a:extLst>
              <a:ext uri="{FF2B5EF4-FFF2-40B4-BE49-F238E27FC236}">
                <a16:creationId xmlns:a16="http://schemas.microsoft.com/office/drawing/2014/main" id="{F51BE64D-D7A6-D41F-FD7B-26064EF977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3276" y="3053347"/>
            <a:ext cx="2944922" cy="1705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708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B0A44-469E-B4D4-18E9-8997CFF07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1E21F-450C-E17D-270C-C689D3BBC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87448"/>
            <a:ext cx="7886700" cy="25803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E795223-7783-8EFE-9F7B-6A7FC485D16F}"/>
              </a:ext>
            </a:extLst>
          </p:cNvPr>
          <p:cNvCxnSpPr/>
          <p:nvPr userDrawn="1"/>
        </p:nvCxnSpPr>
        <p:spPr>
          <a:xfrm>
            <a:off x="422753" y="4208745"/>
            <a:ext cx="8285967" cy="0"/>
          </a:xfrm>
          <a:prstGeom prst="line">
            <a:avLst/>
          </a:prstGeom>
          <a:ln w="12700">
            <a:solidFill>
              <a:srgbClr val="F89C2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67F177A2-EF1D-0301-D0D3-BB5AA3E382D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5631" y="4262764"/>
            <a:ext cx="1533525" cy="523875"/>
          </a:xfrm>
          <a:prstGeom prst="rect">
            <a:avLst/>
          </a:prstGeom>
        </p:spPr>
      </p:pic>
      <p:pic>
        <p:nvPicPr>
          <p:cNvPr id="11" name="Picture 10" descr="A colorful logo with black background&#10;&#10;Description automatically generated">
            <a:extLst>
              <a:ext uri="{FF2B5EF4-FFF2-40B4-BE49-F238E27FC236}">
                <a16:creationId xmlns:a16="http://schemas.microsoft.com/office/drawing/2014/main" id="{A08615C4-49F7-395A-6941-C2CA04E58F5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65620" y="4399965"/>
            <a:ext cx="194310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773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8832825-F9B0-DE53-6607-F414209EA1C9}"/>
              </a:ext>
            </a:extLst>
          </p:cNvPr>
          <p:cNvSpPr/>
          <p:nvPr userDrawn="1"/>
        </p:nvSpPr>
        <p:spPr>
          <a:xfrm>
            <a:off x="0" y="0"/>
            <a:ext cx="9144000" cy="4208745"/>
          </a:xfrm>
          <a:prstGeom prst="rect">
            <a:avLst/>
          </a:prstGeom>
          <a:solidFill>
            <a:srgbClr val="61269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F42741-C373-6456-DB65-41E8A36E55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681406"/>
            <a:ext cx="7886700" cy="2817953"/>
          </a:xfrm>
        </p:spPr>
        <p:txBody>
          <a:bodyPr>
            <a:normAutofit/>
          </a:bodyPr>
          <a:lstStyle>
            <a:lvl1pPr algn="ctr"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A0376B8-7554-2202-51D4-F0A2078F354E}"/>
              </a:ext>
            </a:extLst>
          </p:cNvPr>
          <p:cNvCxnSpPr/>
          <p:nvPr userDrawn="1"/>
        </p:nvCxnSpPr>
        <p:spPr>
          <a:xfrm>
            <a:off x="422753" y="3690585"/>
            <a:ext cx="8285967" cy="0"/>
          </a:xfrm>
          <a:prstGeom prst="line">
            <a:avLst/>
          </a:prstGeom>
          <a:ln w="12700">
            <a:solidFill>
              <a:srgbClr val="F89C2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3C11E6A4-A92C-016B-D000-9751CF5859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5631" y="4262764"/>
            <a:ext cx="1533525" cy="523875"/>
          </a:xfrm>
          <a:prstGeom prst="rect">
            <a:avLst/>
          </a:prstGeom>
        </p:spPr>
      </p:pic>
      <p:pic>
        <p:nvPicPr>
          <p:cNvPr id="5" name="Picture 4" descr="A colorful logo with black background&#10;&#10;Description automatically generated">
            <a:extLst>
              <a:ext uri="{FF2B5EF4-FFF2-40B4-BE49-F238E27FC236}">
                <a16:creationId xmlns:a16="http://schemas.microsoft.com/office/drawing/2014/main" id="{EEABAA1F-4D9C-93C0-8C52-0772990443B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65620" y="4399965"/>
            <a:ext cx="1943100" cy="26670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D08D29B-F49F-9D6E-52A6-6998C46B6587}"/>
              </a:ext>
            </a:extLst>
          </p:cNvPr>
          <p:cNvCxnSpPr/>
          <p:nvPr userDrawn="1"/>
        </p:nvCxnSpPr>
        <p:spPr>
          <a:xfrm>
            <a:off x="430373" y="490185"/>
            <a:ext cx="8285967" cy="0"/>
          </a:xfrm>
          <a:prstGeom prst="line">
            <a:avLst/>
          </a:prstGeom>
          <a:ln w="12700">
            <a:solidFill>
              <a:srgbClr val="F89C2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2094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66349-738B-89E3-CA93-A850E18EE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5DFC5-0453-AAC3-DF76-4182408A6D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278550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887188-47BE-D5BF-38D2-9D607345C1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278550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36FFBB9-99FA-507F-909A-841F4BB6E71D}"/>
              </a:ext>
            </a:extLst>
          </p:cNvPr>
          <p:cNvCxnSpPr/>
          <p:nvPr userDrawn="1"/>
        </p:nvCxnSpPr>
        <p:spPr>
          <a:xfrm>
            <a:off x="422753" y="4208745"/>
            <a:ext cx="8285967" cy="0"/>
          </a:xfrm>
          <a:prstGeom prst="line">
            <a:avLst/>
          </a:prstGeom>
          <a:ln w="12700">
            <a:solidFill>
              <a:srgbClr val="F89C2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8AD5C4FD-EB65-06B2-33BB-53803E39AF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5631" y="4262764"/>
            <a:ext cx="1533525" cy="523875"/>
          </a:xfrm>
          <a:prstGeom prst="rect">
            <a:avLst/>
          </a:prstGeom>
        </p:spPr>
      </p:pic>
      <p:pic>
        <p:nvPicPr>
          <p:cNvPr id="10" name="Picture 9" descr="A colorful logo with black background&#10;&#10;Description automatically generated">
            <a:extLst>
              <a:ext uri="{FF2B5EF4-FFF2-40B4-BE49-F238E27FC236}">
                <a16:creationId xmlns:a16="http://schemas.microsoft.com/office/drawing/2014/main" id="{C43DA9CE-B5F1-BD8C-2891-F7F2B2F7E66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65620" y="4399965"/>
            <a:ext cx="194310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101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18937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8DD92-1022-619F-4648-49D7D1CEB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227499-862B-D80C-F560-7EB431B64F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821329" cy="3346046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2AD7F0-5F1B-621A-4C0A-54F0609F37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54356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C5D605E-F545-258D-050E-6851F9CE40B4}"/>
              </a:ext>
            </a:extLst>
          </p:cNvPr>
          <p:cNvCxnSpPr/>
          <p:nvPr userDrawn="1"/>
        </p:nvCxnSpPr>
        <p:spPr>
          <a:xfrm>
            <a:off x="422753" y="4208745"/>
            <a:ext cx="8285967" cy="0"/>
          </a:xfrm>
          <a:prstGeom prst="line">
            <a:avLst/>
          </a:prstGeom>
          <a:ln w="12700">
            <a:solidFill>
              <a:srgbClr val="F89C2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869CA07F-D109-AF91-05F3-AE858F6013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5631" y="4262764"/>
            <a:ext cx="1533525" cy="523875"/>
          </a:xfrm>
          <a:prstGeom prst="rect">
            <a:avLst/>
          </a:prstGeom>
        </p:spPr>
      </p:pic>
      <p:pic>
        <p:nvPicPr>
          <p:cNvPr id="10" name="Picture 9" descr="A colorful logo with black background&#10;&#10;Description automatically generated">
            <a:extLst>
              <a:ext uri="{FF2B5EF4-FFF2-40B4-BE49-F238E27FC236}">
                <a16:creationId xmlns:a16="http://schemas.microsoft.com/office/drawing/2014/main" id="{E9CA0427-3E20-166C-B5BB-46684D2F38D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65620" y="4399965"/>
            <a:ext cx="194310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62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45321-550B-44A3-99AE-78DDC7DFE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8DFE5-D875-4F01-BEA2-CDA633F41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6A7AE-CC0C-47DB-BF49-A82800BE8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3FBB6-92CF-413A-845C-03F634330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91980-7D63-4BE8-A1A1-9FAB64E78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8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F5175-0D8C-46CA-B874-22BB9F22C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E5940-CC12-4CAF-81BC-AFCDE9CE9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B9BCC-3BAE-463C-A1CE-9FF7D03A7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F666A-567A-42FA-B44B-DD0BE8B5D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A192B-4C79-4678-90CF-2636B2118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23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B3327-885F-4AAE-9562-5B561C0B1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43182-2C81-4FD3-A56A-F975EA0D3C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7B877C-CFC9-45DB-A7AF-0E18363C1E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902D57-BC7E-4451-B082-3554C8F87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CA4B11-3A21-4552-AA1C-B38590EA5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4A9446-7FC1-40A1-B92E-084146BC3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7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8F955-EFB4-41C0-A259-19C400106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F3783-7C58-4A14-B0A1-FC9A925EA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37EF2C-2D79-4482-B106-12CF57B63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C0D78C-5D0C-4051-99FA-C480507AEF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AF85BB-A8A9-4AA2-8968-825A2528DB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122DDB-B46F-4F95-B896-7A81B1C8C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BD76A2-605B-4C62-B7AF-2EE34209E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55725-25DE-4D1A-8C48-970EA7622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4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66B4A-76EF-4B52-8A04-812FD02D4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3FD762-87EC-4B01-8331-42BD616DF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AB9481-4D05-40F9-917B-BDE85689C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6D15F7-082D-44D8-8D3F-A8755B165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414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676620-715B-4E47-B488-29BB21007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F7CDDA-AF8D-40B0-BF82-757EB7402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4DF942-8D16-43B2-AD1B-508872B52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88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BFCE2-9F57-4F11-A1C5-4234E3685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76686-65F1-49EA-943C-29C4B3CCA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9E326A-ADAC-42F6-BECE-0D74C32CD9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8D994-C0BC-42B5-99B3-DE011F03D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C38411-AC2C-4F70-B77D-EBB37ECCC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496DE7-C3F0-4265-BC7F-53FE63DD4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031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E13C-9177-42E8-A69A-B71DEC4D0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E6124A-9838-4AF2-9598-C597E53622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E974E2-6423-48CD-BD63-FE79FDA4E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D5335F-75D4-41F7-BFAD-9DF809965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61CDE3-2FE5-42EC-8939-2EA08DD7E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61847C-3EEE-4544-BDA0-4B4579B9A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98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E25430-1292-4D15-AD39-7997ABB33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73432F-A936-4B70-BBA1-1CCD73D70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BDCF1-DE46-4127-9BA9-641B1523F1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AB345-4EB8-4FAB-8705-3ECEB5DBB6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81094-DBFF-47CF-B571-60581326D6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F84901-B209-B354-3833-F39725231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93276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AE0B-29C6-E904-B654-8E09ACE96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487448"/>
            <a:ext cx="7886700" cy="3145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9C00E1-A95D-9EB6-9866-93363685D15F}"/>
              </a:ext>
            </a:extLst>
          </p:cNvPr>
          <p:cNvSpPr/>
          <p:nvPr userDrawn="1"/>
        </p:nvSpPr>
        <p:spPr>
          <a:xfrm>
            <a:off x="0" y="-17026"/>
            <a:ext cx="9144000" cy="290870"/>
          </a:xfrm>
          <a:prstGeom prst="rect">
            <a:avLst/>
          </a:prstGeom>
          <a:solidFill>
            <a:srgbClr val="61269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 dirty="0">
              <a:latin typeface="Verdana" panose="020B060403050404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D2A995-533A-16DB-17D0-7418E3A44A02}"/>
              </a:ext>
            </a:extLst>
          </p:cNvPr>
          <p:cNvSpPr/>
          <p:nvPr userDrawn="1"/>
        </p:nvSpPr>
        <p:spPr>
          <a:xfrm>
            <a:off x="0" y="4852630"/>
            <a:ext cx="9144000" cy="290870"/>
          </a:xfrm>
          <a:prstGeom prst="rect">
            <a:avLst/>
          </a:prstGeom>
          <a:solidFill>
            <a:srgbClr val="0033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9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rgbClr val="61269D"/>
          </a:solidFill>
          <a:latin typeface="Verdana" panose="020B0604030504040204" pitchFamily="34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2100" b="0" i="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F89C22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F89C22"/>
        </a:buClr>
        <a:buFont typeface="System Font Regular"/>
        <a:buChar char="–"/>
        <a:defRPr sz="1500" b="0" i="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61269D"/>
        </a:buClr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61269D"/>
        </a:buClr>
        <a:buFont typeface="System Font Regular"/>
        <a:buChar char="–"/>
        <a:defRPr sz="1350" b="0" i="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42UcxKw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partnership2asc.org/wp-content/uploads/2022/12/CCH-Primer-Final.pdf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ginganddisabilitybusinessinstitute.org/adbi-resource/the-health-care-guide-to-contracting-with-cbos/" TargetMode="External"/><Relationship Id="rId5" Type="http://schemas.openxmlformats.org/officeDocument/2006/relationships/hyperlink" Target="https://www.aginganddisabilitybusinessinstitute.org/network-member-checklist-considerations-for-cbos-deciding-to-join-a-network/" TargetMode="External"/><Relationship Id="rId4" Type="http://schemas.openxmlformats.org/officeDocument/2006/relationships/hyperlink" Target="https://coe.aginganddisabilitybusinessinstitute.org/cch-basics-a-four-part-series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oe.aginganddisabilitybusinessinstitute.org/cch-funding-announcement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oe.aginganddisabilitybusinessinstitute.org/cch-funding-announcement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ginganddisabilitybusinessinstitute.org/register/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s://www.partnership2asc.org/sign-up/" TargetMode="External"/><Relationship Id="rId4" Type="http://schemas.openxmlformats.org/officeDocument/2006/relationships/hyperlink" Target="https://cloud.connect.hhs.gov/acl-subscription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06723" y="1285659"/>
            <a:ext cx="838200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Introduction to Community Care Hubs: </a:t>
            </a:r>
            <a:b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Why CILs Should Be Involved</a:t>
            </a:r>
            <a:endParaRPr sz="3600" b="1" dirty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75647" y="2950381"/>
            <a:ext cx="2844153" cy="734817"/>
          </a:xfrm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28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b="1" spc="-1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March </a:t>
            </a:r>
            <a:r>
              <a:rPr lang="en-US" sz="4000" b="1" spc="-1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6, 2024</a:t>
            </a:r>
            <a:endParaRPr sz="2800" b="1" dirty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" name="Picture 1" descr="ILRU logo">
            <a:extLst>
              <a:ext uri="{FF2B5EF4-FFF2-40B4-BE49-F238E27FC236}">
                <a16:creationId xmlns:a16="http://schemas.microsoft.com/office/drawing/2014/main" id="{0603A88F-9915-9A58-CC89-8D49D3677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97" y="4455538"/>
            <a:ext cx="1085182" cy="627942"/>
          </a:xfrm>
          <a:prstGeom prst="rect">
            <a:avLst/>
          </a:prstGeom>
        </p:spPr>
      </p:pic>
      <p:pic>
        <p:nvPicPr>
          <p:cNvPr id="7" name="Picture 6" descr="USAging and Aging and Disability Business Institute logo">
            <a:extLst>
              <a:ext uri="{FF2B5EF4-FFF2-40B4-BE49-F238E27FC236}">
                <a16:creationId xmlns:a16="http://schemas.microsoft.com/office/drawing/2014/main" id="{AA0C5FEE-5E8D-43CC-8BEC-0477D7AB3B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5705" y="4548974"/>
            <a:ext cx="3385895" cy="54864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66799" y="-15904"/>
            <a:ext cx="7010400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Community Care Hub </a:t>
            </a:r>
            <a:b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National Learning Community</a:t>
            </a:r>
            <a:b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2022-2024   </a:t>
            </a:r>
            <a:endParaRPr sz="2800" b="1" dirty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856" y="1182581"/>
            <a:ext cx="2095887" cy="3787512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>
                <a:solidFill>
                  <a:srgbClr val="002060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  <a:hlinkClick r:id="rId3"/>
              </a:rPr>
              <a:t>Map</a:t>
            </a:r>
            <a:r>
              <a:rPr lang="en-US" sz="1600" dirty="0">
                <a:solidFill>
                  <a:srgbClr val="002060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of NLC participants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Search by:</a:t>
            </a:r>
            <a:r>
              <a:rPr lang="en-US" sz="1600" dirty="0">
                <a:solidFill>
                  <a:srgbClr val="002060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State, County, or CCH</a:t>
            </a: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Informatio</a:t>
            </a:r>
            <a:r>
              <a:rPr lang="en-US" sz="1600" dirty="0">
                <a:solidFill>
                  <a:srgbClr val="002060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n Available: Organization  Type, Contact information, Geographic coverage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</p:txBody>
      </p:sp>
      <p:pic>
        <p:nvPicPr>
          <p:cNvPr id="5" name="Picture 4" descr="National Learning Community interactive map">
            <a:extLst>
              <a:ext uri="{FF2B5EF4-FFF2-40B4-BE49-F238E27FC236}">
                <a16:creationId xmlns:a16="http://schemas.microsoft.com/office/drawing/2014/main" id="{B414351D-E607-81EB-76CA-0938D306F6D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7129" t="23052" r="23877" b="39506"/>
          <a:stretch/>
        </p:blipFill>
        <p:spPr>
          <a:xfrm>
            <a:off x="2438400" y="1352550"/>
            <a:ext cx="5502078" cy="2971800"/>
          </a:xfrm>
          <a:prstGeom prst="rect">
            <a:avLst/>
          </a:prstGeom>
        </p:spPr>
      </p:pic>
      <p:pic>
        <p:nvPicPr>
          <p:cNvPr id="2" name="Picture 1" descr="ILRU logo">
            <a:extLst>
              <a:ext uri="{FF2B5EF4-FFF2-40B4-BE49-F238E27FC236}">
                <a16:creationId xmlns:a16="http://schemas.microsoft.com/office/drawing/2014/main" id="{C393AE62-2A91-1FF5-571A-415458F7C9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97" y="4469879"/>
            <a:ext cx="1086465" cy="627735"/>
          </a:xfrm>
          <a:prstGeom prst="rect">
            <a:avLst/>
          </a:prstGeom>
        </p:spPr>
      </p:pic>
      <p:pic>
        <p:nvPicPr>
          <p:cNvPr id="6" name="Picture 5" descr="USAging and Aging and Disability Business Institute logo">
            <a:extLst>
              <a:ext uri="{FF2B5EF4-FFF2-40B4-BE49-F238E27FC236}">
                <a16:creationId xmlns:a16="http://schemas.microsoft.com/office/drawing/2014/main" id="{3B568889-0B0A-4F49-9C6D-2E4099DFFDC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05705" y="4548974"/>
            <a:ext cx="3385895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341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5400" y="210294"/>
            <a:ext cx="7010400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CCH National Learning Community </a:t>
            </a:r>
            <a:b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CIL Participants </a:t>
            </a:r>
            <a:endParaRPr sz="2800" b="1" dirty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200" y="1352550"/>
            <a:ext cx="7720693" cy="457753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Center for Independence of the Disabled – New York </a:t>
            </a: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disABILITY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LINK led by Disability Action Center of GA, Inc – Georgia </a:t>
            </a: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Independent Living Resource Center, Inc. – California </a:t>
            </a:r>
          </a:p>
          <a:p>
            <a:pPr marR="0" lvl="1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Independent Resources, Inc. – Delaware </a:t>
            </a: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Marin Center for Independent Living – California </a:t>
            </a: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Resources  for Independent Living – New Jersey</a:t>
            </a: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Tri-County Independent Living – California</a:t>
            </a:r>
          </a:p>
          <a:p>
            <a:pPr marR="0" lvl="1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400" dirty="0">
              <a:solidFill>
                <a:srgbClr val="002060"/>
              </a:solidFill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dirty="0">
              <a:solidFill>
                <a:srgbClr val="002060"/>
              </a:solidFill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</p:txBody>
      </p:sp>
      <p:pic>
        <p:nvPicPr>
          <p:cNvPr id="2" name="Picture 1" descr="ILRU logo">
            <a:extLst>
              <a:ext uri="{FF2B5EF4-FFF2-40B4-BE49-F238E27FC236}">
                <a16:creationId xmlns:a16="http://schemas.microsoft.com/office/drawing/2014/main" id="{FCF596C2-44B2-359C-62CF-CC0437F1BB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97" y="4469879"/>
            <a:ext cx="1086465" cy="627735"/>
          </a:xfrm>
          <a:prstGeom prst="rect">
            <a:avLst/>
          </a:prstGeom>
        </p:spPr>
      </p:pic>
      <p:pic>
        <p:nvPicPr>
          <p:cNvPr id="6" name="Picture 5" descr="USAging and Aging and Disability Business Institute logo">
            <a:extLst>
              <a:ext uri="{FF2B5EF4-FFF2-40B4-BE49-F238E27FC236}">
                <a16:creationId xmlns:a16="http://schemas.microsoft.com/office/drawing/2014/main" id="{3B568889-0B0A-4F49-9C6D-2E4099DFFD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5705" y="4548974"/>
            <a:ext cx="3385895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032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28650" y="202826"/>
            <a:ext cx="7886700" cy="11362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2021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CBO-Health Care Contracting Survey CIL Data</a:t>
            </a:r>
            <a:endParaRPr dirty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CAF5CF2-BC2A-C1F6-BF46-D3DE941AA3C8}"/>
              </a:ext>
            </a:extLst>
          </p:cNvPr>
          <p:cNvGraphicFramePr>
            <a:graphicFrameLocks noGrp="1"/>
          </p:cNvGraphicFramePr>
          <p:nvPr/>
        </p:nvGraphicFramePr>
        <p:xfrm>
          <a:off x="1215592" y="1339034"/>
          <a:ext cx="6096000" cy="1415288"/>
        </p:xfrm>
        <a:graphic>
          <a:graphicData uri="http://schemas.openxmlformats.org/drawingml/2006/table">
            <a:tbl>
              <a:tblPr firstRow="1" firstCol="1" bandRow="1"/>
              <a:tblGrid>
                <a:gridCol w="4833549">
                  <a:extLst>
                    <a:ext uri="{9D8B030D-6E8A-4147-A177-3AD203B41FA5}">
                      <a16:colId xmlns:a16="http://schemas.microsoft.com/office/drawing/2014/main" val="3321881608"/>
                    </a:ext>
                  </a:extLst>
                </a:gridCol>
                <a:gridCol w="1262451">
                  <a:extLst>
                    <a:ext uri="{9D8B030D-6E8A-4147-A177-3AD203B41FA5}">
                      <a16:colId xmlns:a16="http://schemas.microsoft.com/office/drawing/2014/main" val="2039607829"/>
                    </a:ext>
                  </a:extLst>
                </a:gridCol>
              </a:tblGrid>
              <a:tr h="3968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Contracting Status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Percent (n=130)</a:t>
                      </a:r>
                      <a:endParaRPr lang="en-US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haroni" panose="02010803020104030203" pitchFamily="2" charset="-79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05988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Contracting with health care entities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33%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704466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Do not have a contract but are pursuing contracts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7794468"/>
                  </a:ext>
                </a:extLst>
              </a:tr>
              <a:tr h="2127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Do not have a contract and are not pursuing contracting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haroni" panose="02010803020104030203" pitchFamily="2" charset="-79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58%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178795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187CBBF-AADD-9AF6-4393-9D41CE7B84A6}"/>
              </a:ext>
            </a:extLst>
          </p:cNvPr>
          <p:cNvSpPr txBox="1"/>
          <p:nvPr/>
        </p:nvSpPr>
        <p:spPr>
          <a:xfrm>
            <a:off x="1259664" y="2855187"/>
            <a:ext cx="280625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Most common partners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Health care insurance exchange/marketplace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Hospital or health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Accountable Care Organization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BA9F8E-5394-531E-8E2C-452EDB741110}"/>
              </a:ext>
            </a:extLst>
          </p:cNvPr>
          <p:cNvSpPr txBox="1"/>
          <p:nvPr/>
        </p:nvSpPr>
        <p:spPr>
          <a:xfrm>
            <a:off x="4953000" y="2851429"/>
            <a:ext cx="280625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Most common services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Institutional transition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Independent living skills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Home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Assistive technology</a:t>
            </a:r>
          </a:p>
        </p:txBody>
      </p:sp>
      <p:pic>
        <p:nvPicPr>
          <p:cNvPr id="2" name="Picture 1" descr="ILRU logo">
            <a:extLst>
              <a:ext uri="{FF2B5EF4-FFF2-40B4-BE49-F238E27FC236}">
                <a16:creationId xmlns:a16="http://schemas.microsoft.com/office/drawing/2014/main" id="{6D6D682F-AE11-D9B8-5AB9-404652C719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97" y="4469879"/>
            <a:ext cx="1086465" cy="627735"/>
          </a:xfrm>
          <a:prstGeom prst="rect">
            <a:avLst/>
          </a:prstGeom>
        </p:spPr>
      </p:pic>
      <p:pic>
        <p:nvPicPr>
          <p:cNvPr id="6" name="Picture 5" descr="USAging and Aging and Disability Business Institute logo">
            <a:extLst>
              <a:ext uri="{FF2B5EF4-FFF2-40B4-BE49-F238E27FC236}">
                <a16:creationId xmlns:a16="http://schemas.microsoft.com/office/drawing/2014/main" id="{3B568889-0B0A-4F49-9C6D-2E4099DFFD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5705" y="4548974"/>
            <a:ext cx="3385895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017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5400" y="473213"/>
            <a:ext cx="6553200" cy="520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33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Peer Spotlight</a:t>
            </a:r>
            <a:endParaRPr sz="3300" b="1" dirty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400" y="1399892"/>
            <a:ext cx="8686800" cy="1679691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srgbClr val="002060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Erica McFadden, Director, Office of Independent Living Programs, Administration for Community Living </a:t>
            </a: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Stephanie </a:t>
            </a:r>
            <a:r>
              <a:rPr lang="en-US" sz="2000" dirty="0">
                <a:solidFill>
                  <a:srgbClr val="002060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Orlando, COO, Western New York Independent Living, Inc.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</p:txBody>
      </p:sp>
      <p:pic>
        <p:nvPicPr>
          <p:cNvPr id="2" name="Picture 1" descr="ILRU logo">
            <a:extLst>
              <a:ext uri="{FF2B5EF4-FFF2-40B4-BE49-F238E27FC236}">
                <a16:creationId xmlns:a16="http://schemas.microsoft.com/office/drawing/2014/main" id="{E2CBD6A3-E089-B899-B9D9-6C77904A45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97" y="4469879"/>
            <a:ext cx="1086465" cy="627735"/>
          </a:xfrm>
          <a:prstGeom prst="rect">
            <a:avLst/>
          </a:prstGeom>
        </p:spPr>
      </p:pic>
      <p:pic>
        <p:nvPicPr>
          <p:cNvPr id="6" name="Picture 5" descr="USAging and Aging and Disability Business Institute logo">
            <a:extLst>
              <a:ext uri="{FF2B5EF4-FFF2-40B4-BE49-F238E27FC236}">
                <a16:creationId xmlns:a16="http://schemas.microsoft.com/office/drawing/2014/main" id="{3B568889-0B0A-4F49-9C6D-2E4099DFFD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5705" y="4548974"/>
            <a:ext cx="3385895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536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5400" y="473213"/>
            <a:ext cx="6553200" cy="520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Resources</a:t>
            </a:r>
            <a:endParaRPr sz="3300" b="1" dirty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400" y="1112677"/>
            <a:ext cx="8686800" cy="3984937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  <a:hlinkClick r:id="rId3"/>
              </a:rPr>
              <a:t>Community Care Hub Primer: Background, Evolution, and Value Proposition of Working with a Local CBO Network Led by a Community Care Hub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dirty="0">
              <a:solidFill>
                <a:srgbClr val="002060"/>
              </a:solidFill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  <a:hlinkClick r:id="rId4"/>
              </a:rPr>
              <a:t>101 Learning Series CCH Basics: A Four-Part Series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  <a:hlinkClick r:id="rId5"/>
            </a:endParaRPr>
          </a:p>
          <a:p>
            <a:pPr marR="0" lvl="1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  <a:hlinkClick r:id="rId5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  <a:hlinkClick r:id="rId5"/>
              </a:rPr>
              <a:t>Network Member Checklist: Considerations for CBOs Deciding to Join a Network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  <a:hlinkClick r:id="rId6"/>
              </a:rPr>
              <a:t>The Health Care Guide to Contracting with CBOs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</p:txBody>
      </p:sp>
      <p:pic>
        <p:nvPicPr>
          <p:cNvPr id="2" name="Picture 1" descr="ILRU logo">
            <a:extLst>
              <a:ext uri="{FF2B5EF4-FFF2-40B4-BE49-F238E27FC236}">
                <a16:creationId xmlns:a16="http://schemas.microsoft.com/office/drawing/2014/main" id="{E82FF1A9-6F12-334C-621F-EEBD8BBFFBD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497" y="4469879"/>
            <a:ext cx="1086465" cy="627735"/>
          </a:xfrm>
          <a:prstGeom prst="rect">
            <a:avLst/>
          </a:prstGeom>
        </p:spPr>
      </p:pic>
      <p:pic>
        <p:nvPicPr>
          <p:cNvPr id="6" name="Picture 5" descr="USAging and Aging and Disability Business Institute logo">
            <a:extLst>
              <a:ext uri="{FF2B5EF4-FFF2-40B4-BE49-F238E27FC236}">
                <a16:creationId xmlns:a16="http://schemas.microsoft.com/office/drawing/2014/main" id="{3B568889-0B0A-4F49-9C6D-2E4099DFFDC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05705" y="4548974"/>
            <a:ext cx="3385895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750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D6EDF-D932-7ED3-EB05-4C3D0736A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Center of Excellence to Align Health and Social Care (COE) </a:t>
            </a:r>
          </a:p>
        </p:txBody>
      </p:sp>
    </p:spTree>
    <p:extLst>
      <p:ext uri="{BB962C8B-B14F-4D97-AF65-F5344CB8AC3E}">
        <p14:creationId xmlns:p14="http://schemas.microsoft.com/office/powerpoint/2010/main" val="3730237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3E844-2742-F2E9-817F-078084E2E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273" y="204518"/>
            <a:ext cx="7886700" cy="994172"/>
          </a:xfrm>
        </p:spPr>
        <p:txBody>
          <a:bodyPr/>
          <a:lstStyle/>
          <a:p>
            <a:r>
              <a:rPr lang="en-US" dirty="0"/>
              <a:t>About the COE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D9534-DD45-D80D-9428-43774C3E7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8690"/>
            <a:ext cx="7886700" cy="2580380"/>
          </a:xfrm>
        </p:spPr>
        <p:txBody>
          <a:bodyPr/>
          <a:lstStyle/>
          <a:p>
            <a:pPr algn="ctr"/>
            <a:r>
              <a:rPr lang="en-US" sz="2400" dirty="0"/>
              <a:t>A national Center of Excellence to develop, expand, connect, and support sustainable, high functioning Community Care Hubs – and their networks of downstream providers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2154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E0350-F1F8-56CA-37EE-D6C198813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8265"/>
            <a:ext cx="7886700" cy="994172"/>
          </a:xfrm>
        </p:spPr>
        <p:txBody>
          <a:bodyPr/>
          <a:lstStyle/>
          <a:p>
            <a:r>
              <a:rPr lang="en-US" dirty="0"/>
              <a:t>Funding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403F4-5D88-B261-9F9F-A9C0560F1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19118"/>
            <a:ext cx="7886700" cy="2532226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Two-year grants to support innovation and infrastructure costs for up to 20 CCHs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Designed to improve access to Long-Term Services and Supports and address health-related social needs through Aging and Disability Network CCHs </a:t>
            </a:r>
          </a:p>
          <a:p>
            <a:pPr algn="ctr">
              <a:lnSpc>
                <a:spcPct val="200000"/>
              </a:lnSpc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D99AF5-BBA9-326C-D529-4D7C82BBAC32}"/>
              </a:ext>
            </a:extLst>
          </p:cNvPr>
          <p:cNvSpPr txBox="1"/>
          <p:nvPr/>
        </p:nvSpPr>
        <p:spPr>
          <a:xfrm>
            <a:off x="398229" y="3518664"/>
            <a:ext cx="83475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ヒラギノ角ゴ Pro W3" pitchFamily="-65" charset="-128"/>
                <a:cs typeface="+mn-cs"/>
              </a:rPr>
              <a:t>RFP webpage: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ヒラギノ角ゴ Pro W3" pitchFamily="-65" charset="-128"/>
                <a:cs typeface="+mn-cs"/>
                <a:hlinkClick r:id="rId3"/>
              </a:rPr>
              <a:t>https://coe.aginganddisabilitybusinessinstitute.org/cch-funding-announcement/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ヒラギノ角ゴ Pro W3" pitchFamily="-65" charset="-128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49773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52F26-A51F-F888-B84B-911B71E79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773" y="0"/>
            <a:ext cx="7886700" cy="994172"/>
          </a:xfrm>
        </p:spPr>
        <p:txBody>
          <a:bodyPr/>
          <a:lstStyle/>
          <a:p>
            <a:r>
              <a:rPr lang="en-US" dirty="0"/>
              <a:t>Key Numbers and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35897-4394-646B-933D-A5F97089C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527" y="741198"/>
            <a:ext cx="7783830" cy="293702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600" dirty="0"/>
              <a:t>Maximum # of Awards by Type: </a:t>
            </a:r>
          </a:p>
          <a:p>
            <a:pPr marL="771525" lvl="1" indent="-257175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600" b="1" dirty="0"/>
              <a:t>COE Grant:				</a:t>
            </a:r>
            <a:r>
              <a:rPr lang="en-US" sz="1600" dirty="0"/>
              <a:t>20 </a:t>
            </a:r>
          </a:p>
          <a:p>
            <a:pPr marL="771525" lvl="1" indent="-257175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600" b="1" dirty="0"/>
              <a:t>Care Transition Evaluation:	</a:t>
            </a:r>
            <a:r>
              <a:rPr lang="en-US" sz="1600" baseline="30000" dirty="0"/>
              <a:t>~</a:t>
            </a:r>
            <a:r>
              <a:rPr lang="en-US" sz="1600" dirty="0"/>
              <a:t>3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Maximum </a:t>
            </a:r>
            <a:r>
              <a:rPr lang="en-US" sz="1600" b="1" dirty="0"/>
              <a:t>COE Grant </a:t>
            </a:r>
            <a:r>
              <a:rPr lang="en-US" sz="1600" dirty="0"/>
              <a:t>Awards:		$468,800 (over 2 years)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Anticipated </a:t>
            </a:r>
            <a:r>
              <a:rPr lang="en-US" sz="1600" b="1" dirty="0"/>
              <a:t>CT Evaluation </a:t>
            </a:r>
            <a:r>
              <a:rPr lang="en-US" sz="1600" dirty="0"/>
              <a:t>Awards: 	$  60,000 (over 2 years)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Proposal Due Date/Time:		April 5, 2024 @ 5:00 pm (Eastern Time)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Award Announcement:		Mid-May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C9553F-4BF2-91D6-9303-0BA311B9F151}"/>
              </a:ext>
            </a:extLst>
          </p:cNvPr>
          <p:cNvSpPr txBox="1"/>
          <p:nvPr/>
        </p:nvSpPr>
        <p:spPr>
          <a:xfrm>
            <a:off x="482189" y="3508949"/>
            <a:ext cx="83475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ヒラギノ角ゴ Pro W3" pitchFamily="-65" charset="-128"/>
                <a:cs typeface="+mn-cs"/>
              </a:rPr>
              <a:t>RFP webpage: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ヒラギノ角ゴ Pro W3" pitchFamily="-65" charset="-128"/>
                <a:cs typeface="+mn-cs"/>
                <a:hlinkClick r:id="rId3"/>
              </a:rPr>
              <a:t>https://coe.aginganddisabilitybusinessinstitute.org/cch-funding-announcement/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ヒラギノ角ゴ Pro W3" pitchFamily="-65" charset="-128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96874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5400" y="473213"/>
            <a:ext cx="6553200" cy="520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Opportunities to Stay Connected </a:t>
            </a:r>
            <a:endParaRPr sz="3300" b="1" dirty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400" y="1399892"/>
            <a:ext cx="8686800" cy="2338332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Sign up for </a:t>
            </a:r>
            <a:r>
              <a:rPr lang="en-US" sz="2000" dirty="0">
                <a:solidFill>
                  <a:srgbClr val="002060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following mailing lists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for future announcements, events, and resources:</a:t>
            </a:r>
          </a:p>
          <a:p>
            <a:pPr marL="1257300" lvl="2" indent="-342900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2060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  <a:hlinkClick r:id="rId3"/>
              </a:rPr>
              <a:t>Aging and Disability Business Institute </a:t>
            </a:r>
            <a:endParaRPr lang="en-US" sz="2000" dirty="0">
              <a:solidFill>
                <a:srgbClr val="002060"/>
              </a:solidFill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1257300" lvl="2" indent="-342900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2060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  <a:hlinkClick r:id="rId4"/>
              </a:rPr>
              <a:t>ACL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1257300" lvl="2" indent="-342900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2060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  <a:hlinkClick r:id="rId5"/>
              </a:rPr>
              <a:t>Partnership to Align Social Care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1257300" lvl="2" indent="-342900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</p:txBody>
      </p:sp>
      <p:pic>
        <p:nvPicPr>
          <p:cNvPr id="2" name="Picture 1" descr="ILRU logo">
            <a:extLst>
              <a:ext uri="{FF2B5EF4-FFF2-40B4-BE49-F238E27FC236}">
                <a16:creationId xmlns:a16="http://schemas.microsoft.com/office/drawing/2014/main" id="{81F7436D-891B-E0CC-DDEA-26F46207EA2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497" y="4469879"/>
            <a:ext cx="1086465" cy="627735"/>
          </a:xfrm>
          <a:prstGeom prst="rect">
            <a:avLst/>
          </a:prstGeom>
        </p:spPr>
      </p:pic>
      <p:pic>
        <p:nvPicPr>
          <p:cNvPr id="6" name="Picture 5" descr="USAging and Aging and Disability Business Institute logo">
            <a:extLst>
              <a:ext uri="{FF2B5EF4-FFF2-40B4-BE49-F238E27FC236}">
                <a16:creationId xmlns:a16="http://schemas.microsoft.com/office/drawing/2014/main" id="{3B568889-0B0A-4F49-9C6D-2E4099DFFDC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05705" y="4548974"/>
            <a:ext cx="3385895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99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600" y="194808"/>
            <a:ext cx="6400799" cy="520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b="1" spc="-75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Webinar Instructions For Zoom</a:t>
            </a:r>
            <a:endParaRPr b="1" spc="-5" dirty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1000" y="906310"/>
            <a:ext cx="8382000" cy="36426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lang="en-US" sz="2000" spc="-15" dirty="0">
                <a:solidFill>
                  <a:schemeClr val="accent1">
                    <a:lumMod val="50000"/>
                  </a:schemeClr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Audio Options</a:t>
            </a:r>
          </a:p>
          <a:p>
            <a:pPr marL="927100" lvl="1" indent="-457834">
              <a:spcBef>
                <a:spcPts val="10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lang="en-US" spc="-15" dirty="0">
                <a:solidFill>
                  <a:schemeClr val="accent1">
                    <a:lumMod val="50000"/>
                  </a:schemeClr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Use your computer speakers, OR dial in using the phone number in your registration email. All participants are muted.</a:t>
            </a:r>
          </a:p>
          <a:p>
            <a:pPr marL="469900" indent="-457834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endParaRPr lang="en-US" sz="2000" spc="-15" dirty="0">
              <a:solidFill>
                <a:schemeClr val="accent1">
                  <a:lumMod val="50000"/>
                </a:schemeClr>
              </a:solidFill>
              <a:latin typeface="Aharoni" panose="020B0604020202020204" pitchFamily="2" charset="-79"/>
              <a:cs typeface="Aharoni" panose="020B0604020202020204" pitchFamily="2" charset="-79"/>
            </a:endParaRPr>
          </a:p>
          <a:p>
            <a:pPr marL="469900" indent="-457834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lang="en-US" sz="2000" spc="-15" dirty="0">
                <a:solidFill>
                  <a:schemeClr val="accent1">
                    <a:lumMod val="50000"/>
                  </a:schemeClr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Questions and Answers (Q&amp;A)</a:t>
            </a:r>
          </a:p>
          <a:p>
            <a:pPr marL="927100" lvl="1" indent="-457834">
              <a:spcBef>
                <a:spcPts val="10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lang="en-US" spc="-15" dirty="0">
                <a:solidFill>
                  <a:schemeClr val="accent1">
                    <a:lumMod val="50000"/>
                  </a:schemeClr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You can submit questions for the panelists at any time during this presentation. On the Zoom module on the bottom of your screen, click the Q&amp;A icon, types your question in the box and submit.​</a:t>
            </a:r>
          </a:p>
          <a:p>
            <a:pPr marL="469900" indent="-457834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endParaRPr lang="en-US" sz="2000" spc="-15" dirty="0">
              <a:solidFill>
                <a:schemeClr val="accent1">
                  <a:lumMod val="50000"/>
                </a:schemeClr>
              </a:solidFill>
              <a:latin typeface="Aharoni" panose="020B0604020202020204" pitchFamily="2" charset="-79"/>
              <a:cs typeface="Aharoni" panose="020B0604020202020204" pitchFamily="2" charset="-79"/>
            </a:endParaRPr>
          </a:p>
          <a:p>
            <a:pPr marL="469900" indent="-457834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lang="en-US" sz="2000" spc="-15" dirty="0">
                <a:solidFill>
                  <a:schemeClr val="accent1">
                    <a:lumMod val="50000"/>
                  </a:schemeClr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Chat Feature</a:t>
            </a:r>
          </a:p>
          <a:p>
            <a:pPr marL="927100" lvl="1" indent="-457834">
              <a:spcBef>
                <a:spcPts val="10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lang="en-US" spc="-15" dirty="0">
                <a:solidFill>
                  <a:schemeClr val="accent1">
                    <a:lumMod val="50000"/>
                  </a:schemeClr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The Chat feature allows webinar attendees to make comments during the webinar question and answer period.​</a:t>
            </a:r>
          </a:p>
        </p:txBody>
      </p:sp>
      <p:pic>
        <p:nvPicPr>
          <p:cNvPr id="4" name="Picture 3" descr="ILRU logo">
            <a:extLst>
              <a:ext uri="{FF2B5EF4-FFF2-40B4-BE49-F238E27FC236}">
                <a16:creationId xmlns:a16="http://schemas.microsoft.com/office/drawing/2014/main" id="{BD92EB8F-54CD-71A8-00E4-A2C87F372D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97" y="4469879"/>
            <a:ext cx="1086465" cy="627735"/>
          </a:xfrm>
          <a:prstGeom prst="rect">
            <a:avLst/>
          </a:prstGeom>
        </p:spPr>
      </p:pic>
      <p:pic>
        <p:nvPicPr>
          <p:cNvPr id="6" name="Picture 5" descr="USAging and Aging and Disability Business Institute logo">
            <a:extLst>
              <a:ext uri="{FF2B5EF4-FFF2-40B4-BE49-F238E27FC236}">
                <a16:creationId xmlns:a16="http://schemas.microsoft.com/office/drawing/2014/main" id="{0433A13D-ECF2-4A7E-AD64-110B740221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5705" y="4548974"/>
            <a:ext cx="3385895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6385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77858"/>
            <a:ext cx="8534400" cy="3152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br>
              <a:rPr lang="en-US" sz="4400" b="1" dirty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br>
              <a:rPr lang="en-US" sz="4400" b="1" dirty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4800" b="1" dirty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Questions</a:t>
            </a:r>
            <a:br>
              <a:rPr lang="en-US" sz="4800" b="1" dirty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br>
              <a:rPr lang="en-US" sz="4800" b="1" dirty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Please enter your question into the designated Q&amp;A box on your Zoom panel bar</a:t>
            </a:r>
            <a:endParaRPr sz="2000" b="1" dirty="0">
              <a:solidFill>
                <a:schemeClr val="tx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" name="Picture 1" descr="ILRU logo">
            <a:extLst>
              <a:ext uri="{FF2B5EF4-FFF2-40B4-BE49-F238E27FC236}">
                <a16:creationId xmlns:a16="http://schemas.microsoft.com/office/drawing/2014/main" id="{F1700AB7-3B11-1098-3643-208D135C3A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97" y="4469879"/>
            <a:ext cx="1086465" cy="627735"/>
          </a:xfrm>
          <a:prstGeom prst="rect">
            <a:avLst/>
          </a:prstGeom>
        </p:spPr>
      </p:pic>
      <p:pic>
        <p:nvPicPr>
          <p:cNvPr id="5" name="Picture 4" descr="USAging and Aging and Disability Business Institute logo">
            <a:extLst>
              <a:ext uri="{FF2B5EF4-FFF2-40B4-BE49-F238E27FC236}">
                <a16:creationId xmlns:a16="http://schemas.microsoft.com/office/drawing/2014/main" id="{B42B5C04-5147-45E1-A57B-7177D427B1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5705" y="4548974"/>
            <a:ext cx="3385895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801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19400" y="666750"/>
            <a:ext cx="3505200" cy="2167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4800" b="1" dirty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Wrap Up</a:t>
            </a:r>
            <a:br>
              <a:rPr lang="en-US" sz="4400" b="1" dirty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br>
              <a:rPr lang="en-US" sz="4400" b="1" dirty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4800" b="1" dirty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Thank you!</a:t>
            </a:r>
            <a:endParaRPr sz="4400" b="1" dirty="0">
              <a:solidFill>
                <a:schemeClr val="tx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" name="Picture 1" descr="ILRU logo">
            <a:extLst>
              <a:ext uri="{FF2B5EF4-FFF2-40B4-BE49-F238E27FC236}">
                <a16:creationId xmlns:a16="http://schemas.microsoft.com/office/drawing/2014/main" id="{03469443-4402-0A2F-A8E7-99D198DB7A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97" y="4469879"/>
            <a:ext cx="1086465" cy="627735"/>
          </a:xfrm>
          <a:prstGeom prst="rect">
            <a:avLst/>
          </a:prstGeom>
        </p:spPr>
      </p:pic>
      <p:pic>
        <p:nvPicPr>
          <p:cNvPr id="5" name="Picture 4" descr="USAging and Aging and Disability Business Institute logo">
            <a:extLst>
              <a:ext uri="{FF2B5EF4-FFF2-40B4-BE49-F238E27FC236}">
                <a16:creationId xmlns:a16="http://schemas.microsoft.com/office/drawing/2014/main" id="{B42B5C04-5147-45E1-A57B-7177D427B1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5705" y="4548974"/>
            <a:ext cx="3385895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092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66985" y="285750"/>
            <a:ext cx="7010400" cy="520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Learning Objectives</a:t>
            </a:r>
            <a:endParaRPr sz="3300" b="1" dirty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400" y="1017151"/>
            <a:ext cx="8686800" cy="4182683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Definition and Description of CIL Roles in Community Care Hubs (CCHs): </a:t>
            </a:r>
            <a:r>
              <a:rPr lang="en-US" sz="1600" dirty="0">
                <a:solidFill>
                  <a:srgbClr val="002060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Participants will understand the roles for CILs in a CCH-led network to address health-related social needs (HRSNs), what CCHs do, and the evolution of the CCH model.</a:t>
            </a:r>
          </a:p>
          <a:p>
            <a:pPr marR="0" lvl="1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Examples of CIL Activities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: Participants will understand how one or more CILs have partnered with CCHs, the value of those partnerships, and how CILs have operationalized health care contracts through the partnerships.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New Initiatives and Policy changes: Participants will understand new policies and resources (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eg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HHS Call to Action, U.S. Playbook to Address SDOH, and Medicaid Framework for HRSNs coverage) that support development of CCHs.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</p:txBody>
      </p:sp>
      <p:pic>
        <p:nvPicPr>
          <p:cNvPr id="2" name="Picture 1" descr="ILRU logo">
            <a:extLst>
              <a:ext uri="{FF2B5EF4-FFF2-40B4-BE49-F238E27FC236}">
                <a16:creationId xmlns:a16="http://schemas.microsoft.com/office/drawing/2014/main" id="{899C741F-EA32-EC2D-37EE-B1B307E57C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97" y="4469879"/>
            <a:ext cx="1086465" cy="627735"/>
          </a:xfrm>
          <a:prstGeom prst="rect">
            <a:avLst/>
          </a:prstGeom>
        </p:spPr>
      </p:pic>
      <p:pic>
        <p:nvPicPr>
          <p:cNvPr id="6" name="Picture 5" descr="USAging and Aging and Disability Business Institute logo">
            <a:extLst>
              <a:ext uri="{FF2B5EF4-FFF2-40B4-BE49-F238E27FC236}">
                <a16:creationId xmlns:a16="http://schemas.microsoft.com/office/drawing/2014/main" id="{3B568889-0B0A-4F49-9C6D-2E4099DFFD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5705" y="4548974"/>
            <a:ext cx="3385895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651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05200" y="133350"/>
            <a:ext cx="2819400" cy="520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b="1" spc="-75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Presenters</a:t>
            </a:r>
            <a:endParaRPr b="1" spc="-5" dirty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895350"/>
            <a:ext cx="8534400" cy="3378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lang="en-US" sz="2400" spc="-15" dirty="0">
                <a:solidFill>
                  <a:schemeClr val="accent1">
                    <a:lumMod val="50000"/>
                  </a:schemeClr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Presenters:</a:t>
            </a:r>
          </a:p>
          <a:p>
            <a:pPr marL="927100" lvl="1" indent="-457834">
              <a:spcBef>
                <a:spcPts val="10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lang="en-US" sz="2000" spc="-15" dirty="0">
                <a:solidFill>
                  <a:schemeClr val="accent1">
                    <a:lumMod val="50000"/>
                  </a:schemeClr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Lauren Solkowski, Administration for Community Living</a:t>
            </a:r>
          </a:p>
          <a:p>
            <a:pPr marL="927100" lvl="1" indent="-457834">
              <a:spcBef>
                <a:spcPts val="10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lang="en-US" sz="2000" spc="-15" dirty="0">
                <a:solidFill>
                  <a:schemeClr val="accent1">
                    <a:lumMod val="50000"/>
                  </a:schemeClr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Beth Blair, Aging and Disability Business Institute, </a:t>
            </a:r>
            <a:r>
              <a:rPr lang="en-US" sz="2000" spc="-15" dirty="0" err="1">
                <a:solidFill>
                  <a:schemeClr val="accent1">
                    <a:lumMod val="50000"/>
                  </a:schemeClr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USAging</a:t>
            </a:r>
            <a:endParaRPr lang="en-US" sz="2000" spc="-15" dirty="0">
              <a:solidFill>
                <a:schemeClr val="accent1">
                  <a:lumMod val="50000"/>
                </a:schemeClr>
              </a:solidFill>
              <a:latin typeface="Aharoni" panose="020B0604020202020204" pitchFamily="2" charset="-79"/>
              <a:cs typeface="Aharoni" panose="020B0604020202020204" pitchFamily="2" charset="-79"/>
            </a:endParaRPr>
          </a:p>
          <a:p>
            <a:pPr marL="927100" lvl="1" indent="-457834">
              <a:spcBef>
                <a:spcPts val="10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lang="en-US" sz="2000" spc="-15" dirty="0">
                <a:solidFill>
                  <a:schemeClr val="accent1">
                    <a:lumMod val="50000"/>
                  </a:schemeClr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Erica McFadden, Administration for Community Living</a:t>
            </a:r>
          </a:p>
          <a:p>
            <a:pPr marL="927100" lvl="1" indent="-457834">
              <a:spcBef>
                <a:spcPts val="10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lang="en-US" sz="2000" spc="-15" dirty="0">
                <a:solidFill>
                  <a:schemeClr val="accent1">
                    <a:lumMod val="50000"/>
                  </a:schemeClr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Stephanie Orlando, Western NY Independent Living, Inc. </a:t>
            </a:r>
          </a:p>
          <a:p>
            <a:pPr marL="927100" lvl="1" indent="-457834">
              <a:spcBef>
                <a:spcPts val="10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lang="en-US" sz="2000" spc="-15" dirty="0">
                <a:solidFill>
                  <a:schemeClr val="accent1">
                    <a:lumMod val="50000"/>
                  </a:schemeClr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Marisa Scala-Foley, Aging and Disability Business Institute, </a:t>
            </a:r>
            <a:r>
              <a:rPr lang="en-US" sz="2000" spc="-15" dirty="0" err="1">
                <a:solidFill>
                  <a:schemeClr val="accent1">
                    <a:lumMod val="50000"/>
                  </a:schemeClr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USAging</a:t>
            </a:r>
            <a:endParaRPr lang="en-US" sz="2000" spc="-15" dirty="0">
              <a:solidFill>
                <a:schemeClr val="accent1">
                  <a:lumMod val="50000"/>
                </a:schemeClr>
              </a:solidFill>
              <a:latin typeface="Aharoni" panose="020B0604020202020204" pitchFamily="2" charset="-79"/>
              <a:cs typeface="Aharoni" panose="020B0604020202020204" pitchFamily="2" charset="-79"/>
            </a:endParaRPr>
          </a:p>
          <a:p>
            <a:pPr marL="469900" indent="-457834">
              <a:spcBef>
                <a:spcPts val="10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endParaRPr lang="en-US" sz="2400" spc="-15" dirty="0">
              <a:solidFill>
                <a:schemeClr val="accent1">
                  <a:lumMod val="50000"/>
                </a:schemeClr>
              </a:solidFill>
              <a:latin typeface="Aharoni" panose="020B0604020202020204" pitchFamily="2" charset="-79"/>
              <a:cs typeface="Aharoni" panose="020B0604020202020204" pitchFamily="2" charset="-79"/>
            </a:endParaRPr>
          </a:p>
          <a:p>
            <a:pPr marL="469900" indent="-457834">
              <a:spcBef>
                <a:spcPts val="10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lang="en-US" sz="2400" spc="-15" dirty="0">
                <a:solidFill>
                  <a:schemeClr val="accent1">
                    <a:lumMod val="50000"/>
                  </a:schemeClr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Moderator:</a:t>
            </a:r>
          </a:p>
          <a:p>
            <a:pPr marL="927100" lvl="1" indent="-457834">
              <a:spcBef>
                <a:spcPts val="10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lang="en-US" sz="2000" spc="-15" dirty="0">
                <a:solidFill>
                  <a:schemeClr val="accent1">
                    <a:lumMod val="50000"/>
                  </a:schemeClr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Richard Petty, Independent Living Research Utilization (ILRU) </a:t>
            </a:r>
          </a:p>
        </p:txBody>
      </p:sp>
      <p:pic>
        <p:nvPicPr>
          <p:cNvPr id="4" name="Picture 3" descr="ILRU logo">
            <a:extLst>
              <a:ext uri="{FF2B5EF4-FFF2-40B4-BE49-F238E27FC236}">
                <a16:creationId xmlns:a16="http://schemas.microsoft.com/office/drawing/2014/main" id="{DD027F10-9A51-4A63-48F7-0E09F8B3F4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97" y="4469879"/>
            <a:ext cx="1086465" cy="627735"/>
          </a:xfrm>
          <a:prstGeom prst="rect">
            <a:avLst/>
          </a:prstGeom>
        </p:spPr>
      </p:pic>
      <p:pic>
        <p:nvPicPr>
          <p:cNvPr id="6" name="Picture 5" descr="USAging and Aging and Disability Business Institute logo">
            <a:extLst>
              <a:ext uri="{FF2B5EF4-FFF2-40B4-BE49-F238E27FC236}">
                <a16:creationId xmlns:a16="http://schemas.microsoft.com/office/drawing/2014/main" id="{0433A13D-ECF2-4A7E-AD64-110B740221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5705" y="4548974"/>
            <a:ext cx="3385895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51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23025" y="138086"/>
            <a:ext cx="3403835" cy="520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75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Today’s</a:t>
            </a:r>
            <a:r>
              <a:rPr b="1" spc="-85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b="1" spc="-5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Agenda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4800" y="895350"/>
            <a:ext cx="8305800" cy="38222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lang="en-US" sz="2400" spc="-15" dirty="0">
                <a:solidFill>
                  <a:schemeClr val="accent1">
                    <a:lumMod val="50000"/>
                  </a:schemeClr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Community Care Hub (CCH) Introduction</a:t>
            </a:r>
          </a:p>
          <a:p>
            <a:pPr marL="469900" indent="-457834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lang="en-US" sz="2400" spc="-15" dirty="0">
                <a:solidFill>
                  <a:schemeClr val="accent1">
                    <a:lumMod val="50000"/>
                  </a:schemeClr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Peer Spotlight</a:t>
            </a:r>
          </a:p>
          <a:p>
            <a:pPr marL="927100" lvl="1" indent="-457834">
              <a:spcBef>
                <a:spcPts val="10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lang="en-US" sz="2400" spc="-15" dirty="0">
                <a:solidFill>
                  <a:schemeClr val="accent1">
                    <a:lumMod val="50000"/>
                  </a:schemeClr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Western NY Independent Living Center, Inc. </a:t>
            </a:r>
          </a:p>
          <a:p>
            <a:pPr marL="469900" indent="-457834">
              <a:spcBef>
                <a:spcPts val="10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lang="en-US" sz="2400" spc="-15" dirty="0">
                <a:solidFill>
                  <a:schemeClr val="accent1">
                    <a:lumMod val="50000"/>
                  </a:schemeClr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Resources</a:t>
            </a:r>
          </a:p>
          <a:p>
            <a:pPr marL="469900" indent="-457834">
              <a:spcBef>
                <a:spcPts val="10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lang="en-US" sz="2400" spc="-15" dirty="0">
                <a:solidFill>
                  <a:schemeClr val="accent1">
                    <a:lumMod val="50000"/>
                  </a:schemeClr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Opportunities to Stay Connected</a:t>
            </a:r>
          </a:p>
          <a:p>
            <a:pPr marL="469900" indent="-457834">
              <a:spcBef>
                <a:spcPts val="10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lang="en-US" sz="2400" spc="-15" dirty="0">
                <a:solidFill>
                  <a:schemeClr val="accent1">
                    <a:lumMod val="50000"/>
                  </a:schemeClr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Question and Answer</a:t>
            </a:r>
          </a:p>
          <a:p>
            <a:pPr marL="12066">
              <a:spcBef>
                <a:spcPts val="105"/>
              </a:spcBef>
              <a:tabLst>
                <a:tab pos="469900" algn="l"/>
                <a:tab pos="470534" algn="l"/>
              </a:tabLst>
            </a:pPr>
            <a:endParaRPr lang="en-US" sz="2400" spc="-15" dirty="0">
              <a:solidFill>
                <a:schemeClr val="accent1">
                  <a:lumMod val="50000"/>
                </a:schemeClr>
              </a:solidFill>
              <a:latin typeface="Aharoni" panose="020B0604020202020204" pitchFamily="2" charset="-79"/>
              <a:cs typeface="Aharoni" panose="020B0604020202020204" pitchFamily="2" charset="-79"/>
            </a:endParaRPr>
          </a:p>
          <a:p>
            <a:pPr marL="469900" indent="-457834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endParaRPr lang="en-US" sz="2400" spc="-15" dirty="0">
              <a:solidFill>
                <a:schemeClr val="accent1">
                  <a:lumMod val="50000"/>
                </a:schemeClr>
              </a:solidFill>
              <a:latin typeface="Aharoni" panose="020B0604020202020204" pitchFamily="2" charset="-79"/>
              <a:cs typeface="Aharoni" panose="020B0604020202020204" pitchFamily="2" charset="-79"/>
            </a:endParaRPr>
          </a:p>
          <a:p>
            <a:pPr marL="469900" indent="-457834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endParaRPr lang="en-US" sz="2400" spc="-15" dirty="0">
              <a:solidFill>
                <a:schemeClr val="accent1">
                  <a:lumMod val="50000"/>
                </a:schemeClr>
              </a:solidFill>
              <a:latin typeface="Aharoni" panose="020B0604020202020204" pitchFamily="2" charset="-79"/>
              <a:cs typeface="Aharoni" panose="020B0604020202020204" pitchFamily="2" charset="-79"/>
            </a:endParaRPr>
          </a:p>
          <a:p>
            <a:pPr marL="469900" indent="-457834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endParaRPr lang="en-US" sz="2400" spc="-15" dirty="0">
              <a:solidFill>
                <a:schemeClr val="accent1">
                  <a:lumMod val="50000"/>
                </a:schemeClr>
              </a:solidFill>
              <a:latin typeface="Aharoni" panose="020B0604020202020204" pitchFamily="2" charset="-79"/>
              <a:cs typeface="Aharoni" panose="020B0604020202020204" pitchFamily="2" charset="-79"/>
            </a:endParaRPr>
          </a:p>
        </p:txBody>
      </p:sp>
      <p:pic>
        <p:nvPicPr>
          <p:cNvPr id="4" name="Picture 3" descr="ILRU logo">
            <a:extLst>
              <a:ext uri="{FF2B5EF4-FFF2-40B4-BE49-F238E27FC236}">
                <a16:creationId xmlns:a16="http://schemas.microsoft.com/office/drawing/2014/main" id="{109FB6F8-76D5-434D-B91F-F8C7B36390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97" y="4469879"/>
            <a:ext cx="1086465" cy="627735"/>
          </a:xfrm>
          <a:prstGeom prst="rect">
            <a:avLst/>
          </a:prstGeom>
        </p:spPr>
      </p:pic>
      <p:pic>
        <p:nvPicPr>
          <p:cNvPr id="6" name="Picture 5" descr="USAging and Aging and Disability Business Institute logo">
            <a:extLst>
              <a:ext uri="{FF2B5EF4-FFF2-40B4-BE49-F238E27FC236}">
                <a16:creationId xmlns:a16="http://schemas.microsoft.com/office/drawing/2014/main" id="{0433A13D-ECF2-4A7E-AD64-110B740221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5705" y="4548974"/>
            <a:ext cx="3385895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688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9200" y="121874"/>
            <a:ext cx="68199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3200" b="1" spc="-5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Community Care Hub Evolution</a:t>
            </a:r>
            <a:endParaRPr sz="3200" b="1" spc="-5" dirty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00C149-2F1C-486D-AB27-299EEFFD5A65}"/>
              </a:ext>
            </a:extLst>
          </p:cNvPr>
          <p:cNvSpPr txBox="1"/>
          <p:nvPr/>
        </p:nvSpPr>
        <p:spPr>
          <a:xfrm>
            <a:off x="315087" y="758516"/>
            <a:ext cx="862812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srgbClr val="4472C4">
                    <a:lumMod val="50000"/>
                  </a:srgbClr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C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hanges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in federal and state health care policies advanced movement towards value-based care. Payment for outcomes not just services.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>
              <a:solidFill>
                <a:srgbClr val="4472C4">
                  <a:lumMod val="50000"/>
                </a:srgbClr>
              </a:solidFill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srgbClr val="4472C4">
                    <a:lumMod val="50000"/>
                  </a:srgbClr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Recognition across healthcare: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to improve outcomes must address social determinants of health (SDOH) / health-related social needs (HRSNs)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>
              <a:solidFill>
                <a:srgbClr val="4472C4">
                  <a:lumMod val="50000"/>
                </a:srgbClr>
              </a:solidFill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srgbClr val="4472C4">
                    <a:lumMod val="50000"/>
                  </a:srgbClr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Healthcare must decide – build new systems, new capabilities internally or invest in existing HCBS providers?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srgbClr val="4472C4">
                    <a:lumMod val="50000"/>
                  </a:srgbClr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Opportunities for independent living to engage, using their expertise in looking at the whole person thus ability to address SDOH / HRSNs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</p:txBody>
      </p:sp>
      <p:pic>
        <p:nvPicPr>
          <p:cNvPr id="3" name="Picture 2" descr="ILRU logo">
            <a:extLst>
              <a:ext uri="{FF2B5EF4-FFF2-40B4-BE49-F238E27FC236}">
                <a16:creationId xmlns:a16="http://schemas.microsoft.com/office/drawing/2014/main" id="{6B417EAF-CCF5-E788-62E2-7DA6A4FC04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97" y="4469879"/>
            <a:ext cx="1086465" cy="627735"/>
          </a:xfrm>
          <a:prstGeom prst="rect">
            <a:avLst/>
          </a:prstGeom>
        </p:spPr>
      </p:pic>
      <p:pic>
        <p:nvPicPr>
          <p:cNvPr id="9" name="Picture 8" descr="USAging and Aging and Disability Business Institute logo">
            <a:extLst>
              <a:ext uri="{FF2B5EF4-FFF2-40B4-BE49-F238E27FC236}">
                <a16:creationId xmlns:a16="http://schemas.microsoft.com/office/drawing/2014/main" id="{A90AA54B-01E1-4269-9749-63CA9846CA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5705" y="4548974"/>
            <a:ext cx="3385895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582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9200" y="121874"/>
            <a:ext cx="68199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3200" b="1" spc="-5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Community Care Hubs</a:t>
            </a:r>
            <a:endParaRPr sz="3200" b="1" spc="-5" dirty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00C149-2F1C-486D-AB27-299EEFFD5A65}"/>
              </a:ext>
            </a:extLst>
          </p:cNvPr>
          <p:cNvSpPr txBox="1"/>
          <p:nvPr/>
        </p:nvSpPr>
        <p:spPr>
          <a:xfrm>
            <a:off x="315087" y="818342"/>
            <a:ext cx="862812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Term/definition developed through a multi-stakeholder process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A community-focused entity that organizes and supports a network of community-based organizations providing services to address health-related social needs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A Community Care Hub centralizes administrative functions and operational infrastructure, including but not limited to: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Contracting with health care organizations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Payment operations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Management of referrals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Service delivery fidelity and compliance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Technology, information security, data collection, and reporting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A Community Care Hub has trusted relationships with and understands the capacities of local community-based and healthcare organizations and fosters cross-sector collaborations that practice community governance with authentic local voices </a:t>
            </a:r>
          </a:p>
        </p:txBody>
      </p:sp>
      <p:pic>
        <p:nvPicPr>
          <p:cNvPr id="3" name="Picture 2" descr="ILRU logo">
            <a:extLst>
              <a:ext uri="{FF2B5EF4-FFF2-40B4-BE49-F238E27FC236}">
                <a16:creationId xmlns:a16="http://schemas.microsoft.com/office/drawing/2014/main" id="{2A0EC07A-B0B3-7038-52A0-72E5582EE5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97" y="4469879"/>
            <a:ext cx="1086465" cy="627735"/>
          </a:xfrm>
          <a:prstGeom prst="rect">
            <a:avLst/>
          </a:prstGeom>
        </p:spPr>
      </p:pic>
      <p:pic>
        <p:nvPicPr>
          <p:cNvPr id="9" name="Picture 8" descr="USAging and Aging and Disability Business Institute logo">
            <a:extLst>
              <a:ext uri="{FF2B5EF4-FFF2-40B4-BE49-F238E27FC236}">
                <a16:creationId xmlns:a16="http://schemas.microsoft.com/office/drawing/2014/main" id="{A90AA54B-01E1-4269-9749-63CA9846CA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5705" y="4548974"/>
            <a:ext cx="3385895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138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5400" y="473213"/>
            <a:ext cx="7010400" cy="520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33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Opportunities for CIL Engagement </a:t>
            </a:r>
            <a:endParaRPr sz="3300" b="1" dirty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400" y="1399892"/>
            <a:ext cx="8686800" cy="2338332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srgbClr val="002060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Advocacy</a:t>
            </a: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dirty="0">
              <a:solidFill>
                <a:srgbClr val="002060"/>
              </a:solidFill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srgbClr val="002060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Joining a CCH network</a:t>
            </a: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dirty="0">
              <a:solidFill>
                <a:srgbClr val="002060"/>
              </a:solidFill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srgbClr val="002060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Leading a CCH network</a:t>
            </a: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dirty="0">
              <a:solidFill>
                <a:srgbClr val="002060"/>
              </a:solidFill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</p:txBody>
      </p:sp>
      <p:pic>
        <p:nvPicPr>
          <p:cNvPr id="9" name="Picture 8" descr="ACL logo">
            <a:extLst>
              <a:ext uri="{FF2B5EF4-FFF2-40B4-BE49-F238E27FC236}">
                <a16:creationId xmlns:a16="http://schemas.microsoft.com/office/drawing/2014/main" id="{965BC089-19F3-434A-B7FA-D8AFE821A1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988" y="4613040"/>
            <a:ext cx="1102359" cy="457200"/>
          </a:xfrm>
          <a:prstGeom prst="rect">
            <a:avLst/>
          </a:prstGeom>
        </p:spPr>
      </p:pic>
      <p:pic>
        <p:nvPicPr>
          <p:cNvPr id="6" name="Picture 5" descr="USAging and Aging and Disability Business Institute logo">
            <a:extLst>
              <a:ext uri="{FF2B5EF4-FFF2-40B4-BE49-F238E27FC236}">
                <a16:creationId xmlns:a16="http://schemas.microsoft.com/office/drawing/2014/main" id="{3B568889-0B0A-4F49-9C6D-2E4099DFFD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5705" y="4548974"/>
            <a:ext cx="3385895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819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3338" y="-154780"/>
            <a:ext cx="8880662" cy="10284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br>
              <a:rPr lang="en-US" sz="33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33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Policy Drivers to Address SDOH and HRSNs </a:t>
            </a:r>
            <a:endParaRPr sz="3300" b="1" dirty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9988" y="971550"/>
            <a:ext cx="8861612" cy="3787512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Increased attention on social determinants of health (SDOH) and health-related social needs (HRSN)</a:t>
            </a:r>
          </a:p>
          <a:p>
            <a:pPr marL="1257300" lvl="2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HHS Call to Action: Addressing Health Related Social Needs in Communities Across the Nation</a:t>
            </a:r>
          </a:p>
          <a:p>
            <a:pPr marL="1257300" lvl="2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U.S. Playbook to Address Social Determinants of Health </a:t>
            </a:r>
          </a:p>
          <a:p>
            <a:pPr marL="1257300" lvl="2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Medicaid Framework for health-related social needs (HRSN) coverage policies</a:t>
            </a:r>
          </a:p>
          <a:p>
            <a:pPr marL="1714500" lvl="3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1115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Waivers supporting state investments</a:t>
            </a:r>
          </a:p>
          <a:p>
            <a:pPr marL="1714500" lvl="3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CMS “In Lieu of” Services Guidance to address HRSNs in Medicaid Managed Care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CMS rules: New screening measures for SDOH for hospitals, physicians and Special Needs Plans + 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New Advanced Payment Incentives for Medicare ACOs 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Physician Fee Schedule Final Rule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1">
                  <a:lumMod val="50000"/>
                </a:schemeClr>
              </a:solidFill>
              <a:effectLst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</p:txBody>
      </p:sp>
      <p:pic>
        <p:nvPicPr>
          <p:cNvPr id="2" name="Picture 1" descr="ILRU logo">
            <a:extLst>
              <a:ext uri="{FF2B5EF4-FFF2-40B4-BE49-F238E27FC236}">
                <a16:creationId xmlns:a16="http://schemas.microsoft.com/office/drawing/2014/main" id="{9F14090D-EBA2-C04B-AF7D-3565DDF5A2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97" y="4469879"/>
            <a:ext cx="1086465" cy="627735"/>
          </a:xfrm>
          <a:prstGeom prst="rect">
            <a:avLst/>
          </a:prstGeom>
        </p:spPr>
      </p:pic>
      <p:pic>
        <p:nvPicPr>
          <p:cNvPr id="6" name="Picture 5" descr="USAging and Aging and Disability Business Institute logo">
            <a:extLst>
              <a:ext uri="{FF2B5EF4-FFF2-40B4-BE49-F238E27FC236}">
                <a16:creationId xmlns:a16="http://schemas.microsoft.com/office/drawing/2014/main" id="{3B568889-0B0A-4F49-9C6D-2E4099DFFD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5705" y="4548974"/>
            <a:ext cx="3385895" cy="5486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A83EE8C0B24D41AF9049B99095227D" ma:contentTypeVersion="20" ma:contentTypeDescription="Create a new document." ma:contentTypeScope="" ma:versionID="be0348a24651854420124700a72ea208">
  <xsd:schema xmlns:xsd="http://www.w3.org/2001/XMLSchema" xmlns:xs="http://www.w3.org/2001/XMLSchema" xmlns:p="http://schemas.microsoft.com/office/2006/metadata/properties" xmlns:ns2="2d32015e-0204-4058-82fc-e98b7a5354eb" xmlns:ns3="4f81154a-34ba-4b39-b7b5-5c48ee994806" targetNamespace="http://schemas.microsoft.com/office/2006/metadata/properties" ma:root="true" ma:fieldsID="ee631248f55915da81f7e9bebff5c97b" ns2:_="" ns3:_="">
    <xsd:import namespace="2d32015e-0204-4058-82fc-e98b7a5354eb"/>
    <xsd:import namespace="4f81154a-34ba-4b39-b7b5-5c48ee9948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LengthInSecond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ReviewedbyDeb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32015e-0204-4058-82fc-e98b7a5354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ReviewedbyDeb" ma:index="20" nillable="true" ma:displayName="Reviewed by Deb" ma:format="Dropdown" ma:list="UserInfo" ma:SharePointGroup="0" ma:internalName="ReviewedbyDeb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f2697cc2-de57-4ac5-8170-52ff47dbd49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81154a-34ba-4b39-b7b5-5c48ee99480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758279a2-084a-47e0-bf23-43fa0edbbbd0}" ma:internalName="TaxCatchAll" ma:showField="CatchAllData" ma:web="4f81154a-34ba-4b39-b7b5-5c48ee99480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d32015e-0204-4058-82fc-e98b7a5354eb">
      <Terms xmlns="http://schemas.microsoft.com/office/infopath/2007/PartnerControls"/>
    </lcf76f155ced4ddcb4097134ff3c332f>
    <ReviewedbyDeb xmlns="2d32015e-0204-4058-82fc-e98b7a5354eb">
      <UserInfo>
        <DisplayName/>
        <AccountId xsi:nil="true"/>
        <AccountType/>
      </UserInfo>
    </ReviewedbyDeb>
    <TaxCatchAll xmlns="4f81154a-34ba-4b39-b7b5-5c48ee99480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9425C26-89AB-4592-835E-35B0ED4792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32015e-0204-4058-82fc-e98b7a5354eb"/>
    <ds:schemaRef ds:uri="4f81154a-34ba-4b39-b7b5-5c48ee9948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3F2590-AFFA-498A-8CB5-146987403487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aef952bd-df75-4b84-81f2-59d083507a77"/>
    <ds:schemaRef ds:uri="http://schemas.microsoft.com/office/infopath/2007/PartnerControls"/>
    <ds:schemaRef ds:uri="http://purl.org/dc/elements/1.1/"/>
    <ds:schemaRef ds:uri="dc389217-bf9d-4e34-b9d6-a85b7e12d34c"/>
    <ds:schemaRef ds:uri="http://www.w3.org/XML/1998/namespace"/>
    <ds:schemaRef ds:uri="http://purl.org/dc/dcmitype/"/>
    <ds:schemaRef ds:uri="2d32015e-0204-4058-82fc-e98b7a5354eb"/>
    <ds:schemaRef ds:uri="4f81154a-34ba-4b39-b7b5-5c48ee994806"/>
  </ds:schemaRefs>
</ds:datastoreItem>
</file>

<file path=customXml/itemProps3.xml><?xml version="1.0" encoding="utf-8"?>
<ds:datastoreItem xmlns:ds="http://schemas.openxmlformats.org/officeDocument/2006/customXml" ds:itemID="{6BBAEE94-AF09-4BC3-A319-69C347C7E2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22812</TotalTime>
  <Words>1159</Words>
  <Application>Microsoft Office PowerPoint</Application>
  <PresentationFormat>On-screen Show (16:9)</PresentationFormat>
  <Paragraphs>168</Paragraphs>
  <Slides>21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Aharoni</vt:lpstr>
      <vt:lpstr>Aptos</vt:lpstr>
      <vt:lpstr>Arial</vt:lpstr>
      <vt:lpstr>Calibri</vt:lpstr>
      <vt:lpstr>Calibri Light</vt:lpstr>
      <vt:lpstr>Symbol</vt:lpstr>
      <vt:lpstr>System Font Regular</vt:lpstr>
      <vt:lpstr>Verdana</vt:lpstr>
      <vt:lpstr>Wingdings</vt:lpstr>
      <vt:lpstr>Office Theme</vt:lpstr>
      <vt:lpstr>1_Office Theme</vt:lpstr>
      <vt:lpstr>Introduction to Community Care Hubs:  Why CILs Should Be Involved</vt:lpstr>
      <vt:lpstr>Webinar Instructions For Zoom</vt:lpstr>
      <vt:lpstr>Learning Objectives</vt:lpstr>
      <vt:lpstr>Presenters</vt:lpstr>
      <vt:lpstr>Today’s Agenda</vt:lpstr>
      <vt:lpstr>Community Care Hub Evolution</vt:lpstr>
      <vt:lpstr>Community Care Hubs</vt:lpstr>
      <vt:lpstr>Opportunities for CIL Engagement </vt:lpstr>
      <vt:lpstr> Policy Drivers to Address SDOH and HRSNs </vt:lpstr>
      <vt:lpstr>Community Care Hub  National Learning Community 2022-2024   </vt:lpstr>
      <vt:lpstr>CCH National Learning Community  CIL Participants </vt:lpstr>
      <vt:lpstr>2021 CBO-Health Care Contracting Survey CIL Data</vt:lpstr>
      <vt:lpstr>Peer Spotlight</vt:lpstr>
      <vt:lpstr>Resources</vt:lpstr>
      <vt:lpstr>Center of Excellence to Align Health and Social Care (COE) </vt:lpstr>
      <vt:lpstr>About the COE</vt:lpstr>
      <vt:lpstr>Funding Overview</vt:lpstr>
      <vt:lpstr>Key Numbers and Dates</vt:lpstr>
      <vt:lpstr>Opportunities to Stay Connected </vt:lpstr>
      <vt:lpstr>  Questions  Please enter your question into the designated Q&amp;A box on your Zoom panel bar</vt:lpstr>
      <vt:lpstr>Wrap Up  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Brenda Zaczek</dc:creator>
  <cp:lastModifiedBy>Beth Blair</cp:lastModifiedBy>
  <cp:revision>67</cp:revision>
  <dcterms:created xsi:type="dcterms:W3CDTF">2022-02-10T15:04:26Z</dcterms:created>
  <dcterms:modified xsi:type="dcterms:W3CDTF">2024-03-06T17:21:38Z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2022-02-09T00:00:00Z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2022-02-10T00:00:00Z</vt:filetime>
  </property>
  <property fmtid="{D5CDD505-2E9C-101B-9397-08002B2CF9AE}" pid="5" name="ContentTypeId">
    <vt:lpwstr>0x0101008E77B4666A8F064ABE1C7B8792DC69D7</vt:lpwstr>
  </property>
  <property fmtid="{D5CDD505-2E9C-101B-9397-08002B2CF9AE}" pid="6" name="MediaServiceImageTags">
    <vt:lpwstr/>
  </property>
</Properties>
</file>