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4"/>
    <p:sldMasterId id="2147483686" r:id="rId5"/>
  </p:sldMasterIdLst>
  <p:notesMasterIdLst>
    <p:notesMasterId r:id="rId15"/>
  </p:notesMasterIdLst>
  <p:sldIdLst>
    <p:sldId id="274" r:id="rId6"/>
    <p:sldId id="276" r:id="rId7"/>
    <p:sldId id="268" r:id="rId8"/>
    <p:sldId id="264" r:id="rId9"/>
    <p:sldId id="266" r:id="rId10"/>
    <p:sldId id="267" r:id="rId11"/>
    <p:sldId id="270" r:id="rId12"/>
    <p:sldId id="271" r:id="rId13"/>
    <p:sldId id="275" r:id="rId14"/>
  </p:sldIdLst>
  <p:sldSz cx="9144000" cy="5143500" type="screen16x9"/>
  <p:notesSz cx="7010400" cy="9296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52B66E-55A2-11DF-F349-DF3EBE19CAF7}" name="Marisa Scala-Foley" initials="MSF" userId="S::mscala-foley@usaging.org::0dbbcc0a-ea61-49d7-b1db-645f48d0adb7" providerId="AD"/>
  <p188:author id="{2DAA35FE-064D-B61D-2D39-CAED423EAE9A}" name="Elizabeth Blair" initials="EB" userId="S::EBlair@usaging.org::ec85b6e5-6dac-4b4e-b921-1d8993ba41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Blair" initials="EB" lastIdx="1" clrIdx="0">
    <p:extLst>
      <p:ext uri="{19B8F6BF-5375-455C-9EA6-DF929625EA0E}">
        <p15:presenceInfo xmlns:p15="http://schemas.microsoft.com/office/powerpoint/2012/main" userId="S::eblair@n4a.org::ec85b6e5-6dac-4b4e-b921-1d8993ba4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C"/>
    <a:srgbClr val="FFFFFF"/>
    <a:srgbClr val="006199"/>
    <a:srgbClr val="522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8CF19-6860-44EB-A36E-76E9D9DC3E45}" v="8" dt="2023-10-13T16:31:50.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0988" autoAdjust="0"/>
  </p:normalViewPr>
  <p:slideViewPr>
    <p:cSldViewPr snapToGrid="0" snapToObjects="1">
      <p:cViewPr varScale="1">
        <p:scale>
          <a:sx n="171" d="100"/>
          <a:sy n="171" d="100"/>
        </p:scale>
        <p:origin x="68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Blair" userId="ec85b6e5-6dac-4b4e-b921-1d8993ba4174" providerId="ADAL" clId="{FB58CF19-6860-44EB-A36E-76E9D9DC3E45}"/>
    <pc:docChg chg="custSel addSld delSld modSld">
      <pc:chgData name="Elizabeth Blair" userId="ec85b6e5-6dac-4b4e-b921-1d8993ba4174" providerId="ADAL" clId="{FB58CF19-6860-44EB-A36E-76E9D9DC3E45}" dt="2023-10-13T16:31:56.903" v="27" actId="1076"/>
      <pc:docMkLst>
        <pc:docMk/>
      </pc:docMkLst>
      <pc:sldChg chg="modSp del mod">
        <pc:chgData name="Elizabeth Blair" userId="ec85b6e5-6dac-4b4e-b921-1d8993ba4174" providerId="ADAL" clId="{FB58CF19-6860-44EB-A36E-76E9D9DC3E45}" dt="2023-10-13T16:26:13.920" v="19" actId="47"/>
        <pc:sldMkLst>
          <pc:docMk/>
          <pc:sldMk cId="3711773614" sldId="263"/>
        </pc:sldMkLst>
        <pc:picChg chg="mod">
          <ac:chgData name="Elizabeth Blair" userId="ec85b6e5-6dac-4b4e-b921-1d8993ba4174" providerId="ADAL" clId="{FB58CF19-6860-44EB-A36E-76E9D9DC3E45}" dt="2023-10-13T16:24:25.703" v="7" actId="1076"/>
          <ac:picMkLst>
            <pc:docMk/>
            <pc:sldMk cId="3711773614" sldId="263"/>
            <ac:picMk id="5" creationId="{60169010-50D8-4AE3-8C5A-801F8AC249BE}"/>
          </ac:picMkLst>
        </pc:picChg>
      </pc:sldChg>
      <pc:sldChg chg="addSp delSp modSp new mod modNotesTx">
        <pc:chgData name="Elizabeth Blair" userId="ec85b6e5-6dac-4b4e-b921-1d8993ba4174" providerId="ADAL" clId="{FB58CF19-6860-44EB-A36E-76E9D9DC3E45}" dt="2023-10-13T16:31:56.903" v="27" actId="1076"/>
        <pc:sldMkLst>
          <pc:docMk/>
          <pc:sldMk cId="1011556761" sldId="276"/>
        </pc:sldMkLst>
        <pc:spChg chg="add del mod">
          <ac:chgData name="Elizabeth Blair" userId="ec85b6e5-6dac-4b4e-b921-1d8993ba4174" providerId="ADAL" clId="{FB58CF19-6860-44EB-A36E-76E9D9DC3E45}" dt="2023-10-13T16:25:33.572" v="13" actId="478"/>
          <ac:spMkLst>
            <pc:docMk/>
            <pc:sldMk cId="1011556761" sldId="276"/>
            <ac:spMk id="5" creationId="{61C2CF45-803C-17C3-75C2-D1A86AE229ED}"/>
          </ac:spMkLst>
        </pc:spChg>
        <pc:spChg chg="add del mod">
          <ac:chgData name="Elizabeth Blair" userId="ec85b6e5-6dac-4b4e-b921-1d8993ba4174" providerId="ADAL" clId="{FB58CF19-6860-44EB-A36E-76E9D9DC3E45}" dt="2023-10-13T16:23:57.613" v="5" actId="478"/>
          <ac:spMkLst>
            <pc:docMk/>
            <pc:sldMk cId="1011556761" sldId="276"/>
            <ac:spMk id="6" creationId="{F23F98BF-AA40-1049-DA9B-25852EFF8D1C}"/>
          </ac:spMkLst>
        </pc:spChg>
        <pc:spChg chg="add del mod">
          <ac:chgData name="Elizabeth Blair" userId="ec85b6e5-6dac-4b4e-b921-1d8993ba4174" providerId="ADAL" clId="{FB58CF19-6860-44EB-A36E-76E9D9DC3E45}" dt="2023-10-13T16:25:24.152" v="11"/>
          <ac:spMkLst>
            <pc:docMk/>
            <pc:sldMk cId="1011556761" sldId="276"/>
            <ac:spMk id="9" creationId="{C97E0C29-5734-9B42-11F6-2075885E530C}"/>
          </ac:spMkLst>
        </pc:spChg>
        <pc:spChg chg="add mod">
          <ac:chgData name="Elizabeth Blair" userId="ec85b6e5-6dac-4b4e-b921-1d8993ba4174" providerId="ADAL" clId="{FB58CF19-6860-44EB-A36E-76E9D9DC3E45}" dt="2023-10-13T16:25:50.742" v="16"/>
          <ac:spMkLst>
            <pc:docMk/>
            <pc:sldMk cId="1011556761" sldId="276"/>
            <ac:spMk id="10" creationId="{040167C7-E11E-BDA5-FFF1-8DDF4E60F92D}"/>
          </ac:spMkLst>
        </pc:spChg>
        <pc:spChg chg="add mod">
          <ac:chgData name="Elizabeth Blair" userId="ec85b6e5-6dac-4b4e-b921-1d8993ba4174" providerId="ADAL" clId="{FB58CF19-6860-44EB-A36E-76E9D9DC3E45}" dt="2023-10-13T16:31:56.903" v="27" actId="1076"/>
          <ac:spMkLst>
            <pc:docMk/>
            <pc:sldMk cId="1011556761" sldId="276"/>
            <ac:spMk id="11" creationId="{C054B5C0-0B96-BC7B-9367-EB4684475B6F}"/>
          </ac:spMkLst>
        </pc:spChg>
        <pc:picChg chg="add del mod">
          <ac:chgData name="Elizabeth Blair" userId="ec85b6e5-6dac-4b4e-b921-1d8993ba4174" providerId="ADAL" clId="{FB58CF19-6860-44EB-A36E-76E9D9DC3E45}" dt="2023-10-13T16:25:07.153" v="8" actId="478"/>
          <ac:picMkLst>
            <pc:docMk/>
            <pc:sldMk cId="1011556761" sldId="276"/>
            <ac:picMk id="4" creationId="{E0AAB1A6-BDEE-D436-C393-443DD8FE959E}"/>
          </ac:picMkLst>
        </pc:picChg>
        <pc:picChg chg="add mod">
          <ac:chgData name="Elizabeth Blair" userId="ec85b6e5-6dac-4b4e-b921-1d8993ba4174" providerId="ADAL" clId="{FB58CF19-6860-44EB-A36E-76E9D9DC3E45}" dt="2023-10-13T16:30:52.772" v="25" actId="962"/>
          <ac:picMkLst>
            <pc:docMk/>
            <pc:sldMk cId="1011556761" sldId="276"/>
            <ac:picMk id="8" creationId="{82F14C9F-E48F-193F-B771-5973A1BEE296}"/>
          </ac:picMkLst>
        </pc:picChg>
      </pc:sldChg>
    </pc:docChg>
  </pc:docChgLst>
  <pc:docChgLst>
    <pc:chgData name="Marisa Scala-Foley" userId="0dbbcc0a-ea61-49d7-b1db-645f48d0adb7" providerId="ADAL" clId="{9F3C7CC5-78FA-45B2-A423-FD1F3772A3B6}"/>
    <pc:docChg chg="custSel addSld delSld modSld">
      <pc:chgData name="Marisa Scala-Foley" userId="0dbbcc0a-ea61-49d7-b1db-645f48d0adb7" providerId="ADAL" clId="{9F3C7CC5-78FA-45B2-A423-FD1F3772A3B6}" dt="2023-09-20T20:58:50.116" v="8" actId="47"/>
      <pc:docMkLst>
        <pc:docMk/>
      </pc:docMkLst>
      <pc:sldChg chg="delSp modSp">
        <pc:chgData name="Marisa Scala-Foley" userId="0dbbcc0a-ea61-49d7-b1db-645f48d0adb7" providerId="ADAL" clId="{9F3C7CC5-78FA-45B2-A423-FD1F3772A3B6}" dt="2023-09-20T20:49:40.488" v="0"/>
        <pc:sldMkLst>
          <pc:docMk/>
          <pc:sldMk cId="2123599498" sldId="274"/>
        </pc:sldMkLst>
        <pc:picChg chg="del mod">
          <ac:chgData name="Marisa Scala-Foley" userId="0dbbcc0a-ea61-49d7-b1db-645f48d0adb7" providerId="ADAL" clId="{9F3C7CC5-78FA-45B2-A423-FD1F3772A3B6}" dt="2023-09-20T20:49:40.488" v="0"/>
          <ac:picMkLst>
            <pc:docMk/>
            <pc:sldMk cId="2123599498" sldId="274"/>
            <ac:picMk id="4" creationId="{335D1154-5596-CF16-77DF-E50E7942F3D5}"/>
          </ac:picMkLst>
        </pc:picChg>
      </pc:sldChg>
      <pc:sldChg chg="addSp delSp modSp new del mod">
        <pc:chgData name="Marisa Scala-Foley" userId="0dbbcc0a-ea61-49d7-b1db-645f48d0adb7" providerId="ADAL" clId="{9F3C7CC5-78FA-45B2-A423-FD1F3772A3B6}" dt="2023-09-20T20:58:50.116" v="8" actId="47"/>
        <pc:sldMkLst>
          <pc:docMk/>
          <pc:sldMk cId="1497155171" sldId="276"/>
        </pc:sldMkLst>
        <pc:spChg chg="del">
          <ac:chgData name="Marisa Scala-Foley" userId="0dbbcc0a-ea61-49d7-b1db-645f48d0adb7" providerId="ADAL" clId="{9F3C7CC5-78FA-45B2-A423-FD1F3772A3B6}" dt="2023-09-20T20:49:57.986" v="3" actId="478"/>
          <ac:spMkLst>
            <pc:docMk/>
            <pc:sldMk cId="1497155171" sldId="276"/>
            <ac:spMk id="2" creationId="{0F49275D-67DA-5A62-F89C-26284C8D74DE}"/>
          </ac:spMkLst>
        </pc:spChg>
        <pc:spChg chg="del">
          <ac:chgData name="Marisa Scala-Foley" userId="0dbbcc0a-ea61-49d7-b1db-645f48d0adb7" providerId="ADAL" clId="{9F3C7CC5-78FA-45B2-A423-FD1F3772A3B6}" dt="2023-09-20T20:49:54.853" v="2"/>
          <ac:spMkLst>
            <pc:docMk/>
            <pc:sldMk cId="1497155171" sldId="276"/>
            <ac:spMk id="3" creationId="{E42CD560-2272-4EB2-490D-AD147278F81E}"/>
          </ac:spMkLst>
        </pc:spChg>
        <pc:picChg chg="add mod">
          <ac:chgData name="Marisa Scala-Foley" userId="0dbbcc0a-ea61-49d7-b1db-645f48d0adb7" providerId="ADAL" clId="{9F3C7CC5-78FA-45B2-A423-FD1F3772A3B6}" dt="2023-09-20T20:50:19.707" v="7" actId="14100"/>
          <ac:picMkLst>
            <pc:docMk/>
            <pc:sldMk cId="1497155171" sldId="276"/>
            <ac:picMk id="5" creationId="{4CDD29ED-0A10-B209-8709-E56AA37EEB3E}"/>
          </ac:picMkLst>
        </pc:picChg>
      </pc:sldChg>
    </pc:docChg>
  </pc:docChgLst>
  <pc:docChgLst>
    <pc:chgData name="Elizabeth Blair" userId="ec85b6e5-6dac-4b4e-b921-1d8993ba4174" providerId="ADAL" clId="{19F286D7-E025-41A1-941F-A9B1F1D4FA98}"/>
    <pc:docChg chg="modSld">
      <pc:chgData name="Elizabeth Blair" userId="ec85b6e5-6dac-4b4e-b921-1d8993ba4174" providerId="ADAL" clId="{19F286D7-E025-41A1-941F-A9B1F1D4FA98}" dt="2022-04-04T12:59:23.396" v="1" actId="6549"/>
      <pc:docMkLst>
        <pc:docMk/>
      </pc:docMkLst>
      <pc:sldChg chg="modSp mod">
        <pc:chgData name="Elizabeth Blair" userId="ec85b6e5-6dac-4b4e-b921-1d8993ba4174" providerId="ADAL" clId="{19F286D7-E025-41A1-941F-A9B1F1D4FA98}" dt="2022-04-04T12:59:23.396" v="1" actId="6549"/>
        <pc:sldMkLst>
          <pc:docMk/>
          <pc:sldMk cId="2123599498" sldId="274"/>
        </pc:sldMkLst>
        <pc:spChg chg="mod">
          <ac:chgData name="Elizabeth Blair" userId="ec85b6e5-6dac-4b4e-b921-1d8993ba4174" providerId="ADAL" clId="{19F286D7-E025-41A1-941F-A9B1F1D4FA98}" dt="2022-04-04T12:59:23.396" v="1" actId="6549"/>
          <ac:spMkLst>
            <pc:docMk/>
            <pc:sldMk cId="2123599498" sldId="274"/>
            <ac:spMk id="3" creationId="{00000000-0000-0000-0000-000000000000}"/>
          </ac:spMkLst>
        </pc:spChg>
      </pc:sldChg>
    </pc:docChg>
  </pc:docChgLst>
  <pc:docChgLst>
    <pc:chgData name="Meredith Bratton" userId="S::mbratton@usaging.org::e262ae9b-5303-4162-959e-3504e92928f6" providerId="AD" clId="Web-{94C558BE-3725-D2A7-B124-5DFCCEF10FE0}"/>
    <pc:docChg chg="addSld modSld">
      <pc:chgData name="Meredith Bratton" userId="S::mbratton@usaging.org::e262ae9b-5303-4162-959e-3504e92928f6" providerId="AD" clId="Web-{94C558BE-3725-D2A7-B124-5DFCCEF10FE0}" dt="2022-08-30T19:32:11.509" v="8"/>
      <pc:docMkLst>
        <pc:docMk/>
      </pc:docMkLst>
      <pc:sldChg chg="addSp delSp modSp add replId">
        <pc:chgData name="Meredith Bratton" userId="S::mbratton@usaging.org::e262ae9b-5303-4162-959e-3504e92928f6" providerId="AD" clId="Web-{94C558BE-3725-D2A7-B124-5DFCCEF10FE0}" dt="2022-08-30T19:32:11.509" v="8"/>
        <pc:sldMkLst>
          <pc:docMk/>
          <pc:sldMk cId="967642861" sldId="275"/>
        </pc:sldMkLst>
        <pc:picChg chg="add mod ord">
          <ac:chgData name="Meredith Bratton" userId="S::mbratton@usaging.org::e262ae9b-5303-4162-959e-3504e92928f6" providerId="AD" clId="Web-{94C558BE-3725-D2A7-B124-5DFCCEF10FE0}" dt="2022-08-30T19:32:11.509" v="8"/>
          <ac:picMkLst>
            <pc:docMk/>
            <pc:sldMk cId="967642861" sldId="275"/>
            <ac:picMk id="2" creationId="{5703C5E3-055A-5F20-5709-C007BFB61B78}"/>
          </ac:picMkLst>
        </pc:picChg>
        <pc:picChg chg="del">
          <ac:chgData name="Meredith Bratton" userId="S::mbratton@usaging.org::e262ae9b-5303-4162-959e-3504e92928f6" providerId="AD" clId="Web-{94C558BE-3725-D2A7-B124-5DFCCEF10FE0}" dt="2022-08-30T19:15:38.003" v="1"/>
          <ac:picMkLst>
            <pc:docMk/>
            <pc:sldMk cId="967642861" sldId="275"/>
            <ac:picMk id="4" creationId="{447094BF-4FDC-4457-B3E5-922A1653DCA7}"/>
          </ac:picMkLst>
        </pc:picChg>
      </pc:sldChg>
    </pc:docChg>
  </pc:docChgLst>
  <pc:docChgLst>
    <pc:chgData name="Elizabeth Blair" userId="ec85b6e5-6dac-4b4e-b921-1d8993ba4174" providerId="ADAL" clId="{C4705CA2-1A22-43F2-89C5-716CE6F43347}"/>
    <pc:docChg chg="modSld">
      <pc:chgData name="Elizabeth Blair" userId="ec85b6e5-6dac-4b4e-b921-1d8993ba4174" providerId="ADAL" clId="{C4705CA2-1A22-43F2-89C5-716CE6F43347}" dt="2023-09-12T18:40:17.750" v="40" actId="962"/>
      <pc:docMkLst>
        <pc:docMk/>
      </pc:docMkLst>
      <pc:sldChg chg="modSp mod">
        <pc:chgData name="Elizabeth Blair" userId="ec85b6e5-6dac-4b4e-b921-1d8993ba4174" providerId="ADAL" clId="{C4705CA2-1A22-43F2-89C5-716CE6F43347}" dt="2023-09-12T18:12:15.195" v="21" actId="962"/>
        <pc:sldMkLst>
          <pc:docMk/>
          <pc:sldMk cId="3711773614" sldId="263"/>
        </pc:sldMkLst>
        <pc:picChg chg="mod">
          <ac:chgData name="Elizabeth Blair" userId="ec85b6e5-6dac-4b4e-b921-1d8993ba4174" providerId="ADAL" clId="{C4705CA2-1A22-43F2-89C5-716CE6F43347}" dt="2023-09-12T18:12:15.195" v="21" actId="962"/>
          <ac:picMkLst>
            <pc:docMk/>
            <pc:sldMk cId="3711773614" sldId="263"/>
            <ac:picMk id="5" creationId="{60169010-50D8-4AE3-8C5A-801F8AC249BE}"/>
          </ac:picMkLst>
        </pc:picChg>
      </pc:sldChg>
      <pc:sldChg chg="modSp mod">
        <pc:chgData name="Elizabeth Blair" userId="ec85b6e5-6dac-4b4e-b921-1d8993ba4174" providerId="ADAL" clId="{C4705CA2-1A22-43F2-89C5-716CE6F43347}" dt="2023-09-05T16:34:11.944" v="7" actId="962"/>
        <pc:sldMkLst>
          <pc:docMk/>
          <pc:sldMk cId="4175457048" sldId="264"/>
        </pc:sldMkLst>
        <pc:picChg chg="mod">
          <ac:chgData name="Elizabeth Blair" userId="ec85b6e5-6dac-4b4e-b921-1d8993ba4174" providerId="ADAL" clId="{C4705CA2-1A22-43F2-89C5-716CE6F43347}" dt="2023-09-05T16:34:11.944" v="7" actId="962"/>
          <ac:picMkLst>
            <pc:docMk/>
            <pc:sldMk cId="4175457048" sldId="264"/>
            <ac:picMk id="8" creationId="{9EAA51D5-A600-421D-84AA-6CBDA61574B5}"/>
          </ac:picMkLst>
        </pc:picChg>
      </pc:sldChg>
      <pc:sldChg chg="modSp mod">
        <pc:chgData name="Elizabeth Blair" userId="ec85b6e5-6dac-4b4e-b921-1d8993ba4174" providerId="ADAL" clId="{C4705CA2-1A22-43F2-89C5-716CE6F43347}" dt="2023-09-12T18:19:08.556" v="23" actId="962"/>
        <pc:sldMkLst>
          <pc:docMk/>
          <pc:sldMk cId="4124272016" sldId="266"/>
        </pc:sldMkLst>
        <pc:picChg chg="mod">
          <ac:chgData name="Elizabeth Blair" userId="ec85b6e5-6dac-4b4e-b921-1d8993ba4174" providerId="ADAL" clId="{C4705CA2-1A22-43F2-89C5-716CE6F43347}" dt="2023-09-12T18:19:08.556" v="23" actId="962"/>
          <ac:picMkLst>
            <pc:docMk/>
            <pc:sldMk cId="4124272016" sldId="266"/>
            <ac:picMk id="5" creationId="{0A87F46D-8836-4337-924B-C63E8ACDE8D5}"/>
          </ac:picMkLst>
        </pc:picChg>
      </pc:sldChg>
      <pc:sldChg chg="modSp mod">
        <pc:chgData name="Elizabeth Blair" userId="ec85b6e5-6dac-4b4e-b921-1d8993ba4174" providerId="ADAL" clId="{C4705CA2-1A22-43F2-89C5-716CE6F43347}" dt="2023-09-12T18:23:22.208" v="25" actId="962"/>
        <pc:sldMkLst>
          <pc:docMk/>
          <pc:sldMk cId="4073889743" sldId="267"/>
        </pc:sldMkLst>
        <pc:picChg chg="mod">
          <ac:chgData name="Elizabeth Blair" userId="ec85b6e5-6dac-4b4e-b921-1d8993ba4174" providerId="ADAL" clId="{C4705CA2-1A22-43F2-89C5-716CE6F43347}" dt="2023-09-12T18:23:22.208" v="25" actId="962"/>
          <ac:picMkLst>
            <pc:docMk/>
            <pc:sldMk cId="4073889743" sldId="267"/>
            <ac:picMk id="4" creationId="{EE206295-A9E1-4BEC-BF2F-A5D70CF2A2EE}"/>
          </ac:picMkLst>
        </pc:picChg>
      </pc:sldChg>
      <pc:sldChg chg="modSp mod">
        <pc:chgData name="Elizabeth Blair" userId="ec85b6e5-6dac-4b4e-b921-1d8993ba4174" providerId="ADAL" clId="{C4705CA2-1A22-43F2-89C5-716CE6F43347}" dt="2023-09-05T16:33:53.362" v="5" actId="962"/>
        <pc:sldMkLst>
          <pc:docMk/>
          <pc:sldMk cId="1652689038" sldId="268"/>
        </pc:sldMkLst>
        <pc:picChg chg="mod">
          <ac:chgData name="Elizabeth Blair" userId="ec85b6e5-6dac-4b4e-b921-1d8993ba4174" providerId="ADAL" clId="{C4705CA2-1A22-43F2-89C5-716CE6F43347}" dt="2023-09-05T16:33:53.362" v="5" actId="962"/>
          <ac:picMkLst>
            <pc:docMk/>
            <pc:sldMk cId="1652689038" sldId="268"/>
            <ac:picMk id="4" creationId="{72CE3A7E-E646-44C7-8094-0D3744FE07FE}"/>
          </ac:picMkLst>
        </pc:picChg>
      </pc:sldChg>
      <pc:sldChg chg="modSp mod">
        <pc:chgData name="Elizabeth Blair" userId="ec85b6e5-6dac-4b4e-b921-1d8993ba4174" providerId="ADAL" clId="{C4705CA2-1A22-43F2-89C5-716CE6F43347}" dt="2023-09-12T18:31:20.656" v="35" actId="962"/>
        <pc:sldMkLst>
          <pc:docMk/>
          <pc:sldMk cId="3429520741" sldId="270"/>
        </pc:sldMkLst>
        <pc:picChg chg="mod">
          <ac:chgData name="Elizabeth Blair" userId="ec85b6e5-6dac-4b4e-b921-1d8993ba4174" providerId="ADAL" clId="{C4705CA2-1A22-43F2-89C5-716CE6F43347}" dt="2023-09-12T18:31:20.656" v="35" actId="962"/>
          <ac:picMkLst>
            <pc:docMk/>
            <pc:sldMk cId="3429520741" sldId="270"/>
            <ac:picMk id="9" creationId="{AF147486-FBBB-41EE-8740-35FA6E9965DB}"/>
          </ac:picMkLst>
        </pc:picChg>
      </pc:sldChg>
      <pc:sldChg chg="modSp mod">
        <pc:chgData name="Elizabeth Blair" userId="ec85b6e5-6dac-4b4e-b921-1d8993ba4174" providerId="ADAL" clId="{C4705CA2-1A22-43F2-89C5-716CE6F43347}" dt="2023-09-12T18:35:42.100" v="37" actId="962"/>
        <pc:sldMkLst>
          <pc:docMk/>
          <pc:sldMk cId="1984624230" sldId="271"/>
        </pc:sldMkLst>
        <pc:picChg chg="mod">
          <ac:chgData name="Elizabeth Blair" userId="ec85b6e5-6dac-4b4e-b921-1d8993ba4174" providerId="ADAL" clId="{C4705CA2-1A22-43F2-89C5-716CE6F43347}" dt="2023-09-12T18:35:42.100" v="37" actId="962"/>
          <ac:picMkLst>
            <pc:docMk/>
            <pc:sldMk cId="1984624230" sldId="271"/>
            <ac:picMk id="4" creationId="{447094BF-4FDC-4457-B3E5-922A1653DCA7}"/>
          </ac:picMkLst>
        </pc:picChg>
      </pc:sldChg>
      <pc:sldChg chg="modSp mod">
        <pc:chgData name="Elizabeth Blair" userId="ec85b6e5-6dac-4b4e-b921-1d8993ba4174" providerId="ADAL" clId="{C4705CA2-1A22-43F2-89C5-716CE6F43347}" dt="2023-09-12T18:40:17.750" v="40" actId="962"/>
        <pc:sldMkLst>
          <pc:docMk/>
          <pc:sldMk cId="967642861" sldId="275"/>
        </pc:sldMkLst>
        <pc:picChg chg="mod">
          <ac:chgData name="Elizabeth Blair" userId="ec85b6e5-6dac-4b4e-b921-1d8993ba4174" providerId="ADAL" clId="{C4705CA2-1A22-43F2-89C5-716CE6F43347}" dt="2023-09-12T18:40:17.750" v="40" actId="962"/>
          <ac:picMkLst>
            <pc:docMk/>
            <pc:sldMk cId="967642861" sldId="275"/>
            <ac:picMk id="2" creationId="{5703C5E3-055A-5F20-5709-C007BFB61B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86" cy="4666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77" y="1"/>
            <a:ext cx="3038386" cy="466603"/>
          </a:xfrm>
          <a:prstGeom prst="rect">
            <a:avLst/>
          </a:prstGeom>
        </p:spPr>
        <p:txBody>
          <a:bodyPr vert="horz" lIns="91440" tIns="45720" rIns="91440" bIns="45720" rtlCol="0"/>
          <a:lstStyle>
            <a:lvl1pPr algn="r">
              <a:defRPr sz="1200"/>
            </a:lvl1pPr>
          </a:lstStyle>
          <a:p>
            <a:fld id="{41E416B5-0EFD-423F-A3E4-CCAAF46CB5C5}" type="datetimeFigureOut">
              <a:rPr lang="en-US" smtClean="0"/>
              <a:t>10/13/2023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4339"/>
            <a:ext cx="5608320" cy="36600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797"/>
            <a:ext cx="3038386" cy="4666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77" y="8829797"/>
            <a:ext cx="3038386" cy="466603"/>
          </a:xfrm>
          <a:prstGeom prst="rect">
            <a:avLst/>
          </a:prstGeom>
        </p:spPr>
        <p:txBody>
          <a:bodyPr vert="horz" lIns="91440" tIns="45720" rIns="91440" bIns="45720" rtlCol="0" anchor="b"/>
          <a:lstStyle>
            <a:lvl1pPr algn="r">
              <a:defRPr sz="1200"/>
            </a:lvl1pPr>
          </a:lstStyle>
          <a:p>
            <a:fld id="{381E4FD0-7769-4B70-8335-012991FCCBF6}" type="slidenum">
              <a:rPr lang="en-US" smtClean="0"/>
              <a:t>‹#›</a:t>
            </a:fld>
            <a:endParaRPr lang="en-US"/>
          </a:p>
        </p:txBody>
      </p:sp>
    </p:spTree>
    <p:extLst>
      <p:ext uri="{BB962C8B-B14F-4D97-AF65-F5344CB8AC3E}">
        <p14:creationId xmlns:p14="http://schemas.microsoft.com/office/powerpoint/2010/main" val="192405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1</a:t>
            </a:fld>
            <a:endParaRPr lang="en-US"/>
          </a:p>
        </p:txBody>
      </p:sp>
    </p:spTree>
    <p:extLst>
      <p:ext uri="{BB962C8B-B14F-4D97-AF65-F5344CB8AC3E}">
        <p14:creationId xmlns:p14="http://schemas.microsoft.com/office/powerpoint/2010/main" val="52351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survey, a </a:t>
            </a:r>
            <a:r>
              <a:rPr lang="en-US" i="1" dirty="0"/>
              <a:t>contract</a:t>
            </a:r>
            <a:r>
              <a:rPr lang="en-US" dirty="0"/>
              <a:t> was defined as a legally binding or otherwise valid agreement between two or more entities with the intent to exchange payment for services or programs. </a:t>
            </a:r>
          </a:p>
          <a:p>
            <a:endParaRPr lang="en-US" dirty="0"/>
          </a:p>
          <a:p>
            <a:r>
              <a:rPr lang="en-US" dirty="0"/>
              <a:t>As a reminder, for the purposes of this survey, we are interested in contracts in which your CBO or network receives payment from the health care entity.</a:t>
            </a:r>
          </a:p>
          <a:p>
            <a:r>
              <a:rPr lang="en-US" dirty="0"/>
              <a:t>Does your organization currently participate in a contract to provide services or programs with or on behalf of a health care entity? (Click 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question was asked of all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pt-BR" sz="1200" b="0" i="0" u="none" strike="noStrike" baseline="0" dirty="0">
                <a:solidFill>
                  <a:srgbClr val="000000"/>
                </a:solidFill>
                <a:latin typeface="Museo 300"/>
              </a:rPr>
              <a:t>RFI 2017 n=593 </a:t>
            </a:r>
          </a:p>
          <a:p>
            <a:endParaRPr lang="pt-BR" sz="1200" b="0" i="0" u="none" strike="noStrike" baseline="0" dirty="0">
              <a:solidFill>
                <a:srgbClr val="000000"/>
              </a:solidFill>
              <a:latin typeface="Museo 300"/>
            </a:endParaRPr>
          </a:p>
          <a:p>
            <a:r>
              <a:rPr lang="pt-BR" sz="1200" dirty="0">
                <a:solidFill>
                  <a:srgbClr val="000000"/>
                </a:solidFill>
                <a:latin typeface="Museo 300"/>
              </a:rPr>
              <a:t>RFI 2021 n=572</a:t>
            </a:r>
            <a:endParaRPr lang="en-US" dirty="0"/>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2</a:t>
            </a:fld>
            <a:endParaRPr lang="en-US"/>
          </a:p>
        </p:txBody>
      </p:sp>
    </p:spTree>
    <p:extLst>
      <p:ext uri="{BB962C8B-B14F-4D97-AF65-F5344CB8AC3E}">
        <p14:creationId xmlns:p14="http://schemas.microsoft.com/office/powerpoint/2010/main" val="117778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 Did you enter into any of your contracts as part of a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survey, a </a:t>
            </a:r>
            <a:r>
              <a:rPr lang="en-US" sz="1200" i="1" dirty="0"/>
              <a:t>network </a:t>
            </a:r>
            <a:r>
              <a:rPr lang="en-US" sz="1200" dirty="0"/>
              <a:t>was defined as a coordinated group of community-based organizations that pursues a regional or statewide contract with a health care entity.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question was asked only of respondents with contracts.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useo 300"/>
              </a:rPr>
              <a:t>RFI 2021 n=92</a:t>
            </a:r>
          </a:p>
          <a:p>
            <a:r>
              <a:rPr lang="en-US" dirty="0"/>
              <a:t>RFI 2017 n=44</a:t>
            </a:r>
          </a:p>
        </p:txBody>
      </p:sp>
      <p:sp>
        <p:nvSpPr>
          <p:cNvPr id="4" name="Slide Number Placeholder 3"/>
          <p:cNvSpPr>
            <a:spLocks noGrp="1"/>
          </p:cNvSpPr>
          <p:nvPr>
            <p:ph type="sldNum" sz="quarter" idx="5"/>
          </p:nvPr>
        </p:nvSpPr>
        <p:spPr/>
        <p:txBody>
          <a:bodyPr/>
          <a:lstStyle/>
          <a:p>
            <a:fld id="{381E4FD0-7769-4B70-8335-012991FCCBF6}" type="slidenum">
              <a:rPr lang="en-US" smtClean="0"/>
              <a:t>3</a:t>
            </a:fld>
            <a:endParaRPr lang="en-US"/>
          </a:p>
        </p:txBody>
      </p:sp>
    </p:spTree>
    <p:extLst>
      <p:ext uri="{BB962C8B-B14F-4D97-AF65-F5344CB8AC3E}">
        <p14:creationId xmlns:p14="http://schemas.microsoft.com/office/powerpoint/2010/main" val="364775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07000"/>
              </a:lnSpc>
              <a:spcBef>
                <a:spcPts val="0"/>
              </a:spcBef>
              <a:spcAft>
                <a:spcPts val="0"/>
              </a:spcAft>
              <a:buClr>
                <a:srgbClr val="000000"/>
              </a:buClr>
              <a:buSzPts val="1100"/>
              <a:buFont typeface="Arial" panose="020B0604020202020204" pitchFamily="34" charset="0"/>
              <a:buNone/>
            </a:pPr>
            <a:endParaRPr lang="en-US" sz="12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endParaRPr>
          </a:p>
          <a:p>
            <a:pPr marL="0" marR="0" lvl="0" indent="0" fontAlgn="base">
              <a:lnSpc>
                <a:spcPct val="107000"/>
              </a:lnSpc>
              <a:spcBef>
                <a:spcPts val="0"/>
              </a:spcBef>
              <a:spcAft>
                <a:spcPts val="0"/>
              </a:spcAft>
              <a:buClr>
                <a:srgbClr val="000000"/>
              </a:buClr>
              <a:buSzPts val="1100"/>
              <a:buFont typeface="Arial" panose="020B0604020202020204" pitchFamily="34" charset="0"/>
              <a:buNone/>
            </a:pPr>
            <a:r>
              <a:rPr lang="en-US" sz="12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Thinking about </a:t>
            </a:r>
            <a:r>
              <a:rPr lang="en-US" sz="12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all of your contracts with health care entities</a:t>
            </a:r>
            <a:r>
              <a:rPr lang="en-US" sz="12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 please indicate whether you participate in a contract that includes any of the following plans, payers, or providers. </a:t>
            </a:r>
            <a:r>
              <a:rPr lang="en-US" sz="12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Please select all partners with whom you have a contract.</a:t>
            </a:r>
            <a:r>
              <a:rPr lang="en-US" sz="1200" b="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mn-cs"/>
              </a:rPr>
              <a:t> </a:t>
            </a:r>
            <a:r>
              <a:rPr lang="en-US"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instructions for CBOs in networks</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For each contract partner, please indicate if your CBO contracts directly with the health care entity, or if the contract is through the network. If you have a direct contract and contract through a network for a specific type of partner, please check both. Please select all partners and contracting types.</a:t>
            </a:r>
          </a:p>
          <a:p>
            <a:pPr marL="0" marR="0" lvl="0" indent="0" fontAlgn="base">
              <a:lnSpc>
                <a:spcPct val="107000"/>
              </a:lnSpc>
              <a:spcBef>
                <a:spcPts val="0"/>
              </a:spcBef>
              <a:spcAft>
                <a:spcPts val="0"/>
              </a:spcAft>
              <a:buClr>
                <a:srgbClr val="000000"/>
              </a:buClr>
              <a:buSzPts val="1100"/>
              <a:buFont typeface="Arial" panose="020B0604020202020204" pitchFamily="34" charset="0"/>
              <a:buNone/>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fontAlgn="base">
              <a:lnSpc>
                <a:spcPct val="107000"/>
              </a:lnSpc>
              <a:spcBef>
                <a:spcPts val="0"/>
              </a:spcBef>
              <a:spcAft>
                <a:spcPts val="0"/>
              </a:spcAft>
              <a:buClr>
                <a:srgbClr val="000000"/>
              </a:buClr>
              <a:buSzPts val="1100"/>
              <a:buFont typeface="Arial" panose="020B0604020202020204" pitchFamily="34" charset="0"/>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Percentages on this slide reflect CBOs contracting individually or through networks. This question was asked only of respondents with contracts.</a:t>
            </a:r>
          </a:p>
          <a:p>
            <a:pPr marL="0" marR="0" lvl="0" indent="0" fontAlgn="base">
              <a:lnSpc>
                <a:spcPct val="107000"/>
              </a:lnSpc>
              <a:spcBef>
                <a:spcPts val="0"/>
              </a:spcBef>
              <a:spcAft>
                <a:spcPts val="0"/>
              </a:spcAft>
              <a:buClr>
                <a:srgbClr val="000000"/>
              </a:buClr>
              <a:buSzPts val="1100"/>
              <a:buFont typeface="Arial" panose="020B0604020202020204" pitchFamily="34" charset="0"/>
              <a:buNone/>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dirty="0"/>
              <a:t>n=211</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4</a:t>
            </a:fld>
            <a:endParaRPr lang="en-US"/>
          </a:p>
        </p:txBody>
      </p:sp>
    </p:spTree>
    <p:extLst>
      <p:ext uri="{BB962C8B-B14F-4D97-AF65-F5344CB8AC3E}">
        <p14:creationId xmlns:p14="http://schemas.microsoft.com/office/powerpoint/2010/main" val="171526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indicate whether you offer these services or programs through any of your contracts with a health care entity. (Select all that apply.) </a:t>
            </a:r>
          </a:p>
          <a:p>
            <a:endParaRPr lang="en-US" dirty="0"/>
          </a:p>
          <a:p>
            <a:r>
              <a:rPr lang="en-US" dirty="0"/>
              <a:t>Additional instructions for CBOs in networks: For each service, please indicate if the service is provided through a contract directly with a health care entity, or through a contract as part of a network. If you offer a service through direct contracts and contracts through networks, please check both. Please select all services and contracting types.</a:t>
            </a:r>
          </a:p>
          <a:p>
            <a:endParaRPr lang="en-US" dirty="0"/>
          </a:p>
          <a:p>
            <a:r>
              <a:rPr lang="en-US" dirty="0"/>
              <a:t>Percentages on this slide reflect CBOs contracting individually or through networks. This question was asked only of respondents with contracts.</a:t>
            </a:r>
          </a:p>
          <a:p>
            <a:endParaRPr lang="en-US" dirty="0"/>
          </a:p>
          <a:p>
            <a:r>
              <a:rPr lang="en-US" dirty="0"/>
              <a:t>n=204</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5</a:t>
            </a:fld>
            <a:endParaRPr lang="en-US"/>
          </a:p>
        </p:txBody>
      </p:sp>
    </p:spTree>
    <p:extLst>
      <p:ext uri="{BB962C8B-B14F-4D97-AF65-F5344CB8AC3E}">
        <p14:creationId xmlns:p14="http://schemas.microsoft.com/office/powerpoint/2010/main" val="208611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Which, if any, of the following high-risk or high-need groups are </a:t>
            </a:r>
            <a:r>
              <a:rPr lang="en-US" sz="18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targeted</a:t>
            </a: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in your contracts </a:t>
            </a:r>
            <a:r>
              <a:rPr lang="en-US" sz="18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with health care entities</a:t>
            </a: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(Click all that apply.) </a:t>
            </a:r>
            <a:endPar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endParaRPr lang="en-US" dirty="0"/>
          </a:p>
          <a:p>
            <a:r>
              <a:rPr lang="en-US" dirty="0"/>
              <a:t>This question was asked only of respondents with contracts.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useo 300"/>
              </a:rPr>
              <a:t>n=206</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6</a:t>
            </a:fld>
            <a:endParaRPr lang="en-US"/>
          </a:p>
        </p:txBody>
      </p:sp>
    </p:spTree>
    <p:extLst>
      <p:ext uri="{BB962C8B-B14F-4D97-AF65-F5344CB8AC3E}">
        <p14:creationId xmlns:p14="http://schemas.microsoft.com/office/powerpoint/2010/main" val="258058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Clr>
                <a:srgbClr val="000000"/>
              </a:buClr>
              <a:buSzPts val="1100"/>
              <a:buFont typeface="Arial" panose="020B0604020202020204" pitchFamily="34" charset="0"/>
              <a:buNone/>
            </a:pP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Thinking about all of your contracting efforts to date, if you could inform other agencies working toward contracting of the </a:t>
            </a:r>
            <a:r>
              <a:rPr lang="en-US" sz="18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biggest</a:t>
            </a: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challenges you faced in establishing the contract, which of the following challenges would you select? Click up to seven challenges in the first column. In the second column, please select the seven biggest challenges that you continue to face in your contract relationships.</a:t>
            </a:r>
            <a:endPar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endParaRPr>
          </a:p>
          <a:p>
            <a:endParaRPr lang="en-US" dirty="0"/>
          </a:p>
          <a:p>
            <a:r>
              <a:rPr lang="en-US" dirty="0"/>
              <a:t>This question was only asked of respondents with contracts.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useo 300"/>
              </a:rPr>
              <a:t>n=189</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7</a:t>
            </a:fld>
            <a:endParaRPr lang="en-US"/>
          </a:p>
        </p:txBody>
      </p:sp>
    </p:spTree>
    <p:extLst>
      <p:ext uri="{BB962C8B-B14F-4D97-AF65-F5344CB8AC3E}">
        <p14:creationId xmlns:p14="http://schemas.microsoft.com/office/powerpoint/2010/main" val="310749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Which of the following changes related to contracting </a:t>
            </a:r>
            <a:r>
              <a:rPr lang="en-US" sz="18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with health care entities</a:t>
            </a: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 were most significant for your organization? (Click up to five changes.)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question was only asked of respondents with contracts.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useo 300"/>
              </a:rPr>
              <a:t>n=184</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8</a:t>
            </a:fld>
            <a:endParaRPr lang="en-US"/>
          </a:p>
        </p:txBody>
      </p:sp>
    </p:spTree>
    <p:extLst>
      <p:ext uri="{BB962C8B-B14F-4D97-AF65-F5344CB8AC3E}">
        <p14:creationId xmlns:p14="http://schemas.microsoft.com/office/powerpoint/2010/main" val="411197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Which of the following changes related to contracting </a:t>
            </a:r>
            <a:r>
              <a:rPr lang="en-US" sz="1800" b="1"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with health care entities</a:t>
            </a:r>
            <a:r>
              <a:rPr lang="en-US" sz="1800" u="none" strike="noStrike" dirty="0">
                <a:solidFill>
                  <a:srgbClr val="000000"/>
                </a:solidFill>
                <a:effectLst/>
                <a:uFill>
                  <a:solidFill>
                    <a:srgbClr val="000000"/>
                  </a:solidFill>
                </a:uFill>
                <a:latin typeface="Arial" panose="020B0604020202020204" pitchFamily="34" charset="0"/>
                <a:ea typeface="Calibri" panose="020F0502020204030204" pitchFamily="34" charset="0"/>
              </a:rPr>
              <a:t> were most significant for your organization? (Click up to five changes.)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question was only asked of respondents with contracts.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useo 300"/>
              </a:rPr>
              <a:t>n=184</a:t>
            </a:r>
          </a:p>
          <a:p>
            <a:endParaRPr lang="en-US" dirty="0"/>
          </a:p>
        </p:txBody>
      </p:sp>
      <p:sp>
        <p:nvSpPr>
          <p:cNvPr id="4" name="Slide Number Placeholder 3"/>
          <p:cNvSpPr>
            <a:spLocks noGrp="1"/>
          </p:cNvSpPr>
          <p:nvPr>
            <p:ph type="sldNum" sz="quarter" idx="5"/>
          </p:nvPr>
        </p:nvSpPr>
        <p:spPr/>
        <p:txBody>
          <a:bodyPr/>
          <a:lstStyle/>
          <a:p>
            <a:fld id="{381E4FD0-7769-4B70-8335-012991FCCBF6}" type="slidenum">
              <a:rPr lang="en-US" smtClean="0"/>
              <a:t>9</a:t>
            </a:fld>
            <a:endParaRPr lang="en-US"/>
          </a:p>
        </p:txBody>
      </p:sp>
    </p:spTree>
    <p:extLst>
      <p:ext uri="{BB962C8B-B14F-4D97-AF65-F5344CB8AC3E}">
        <p14:creationId xmlns:p14="http://schemas.microsoft.com/office/powerpoint/2010/main" val="58758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0" y="4236178"/>
            <a:ext cx="9144000" cy="90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159000" y="1917700"/>
            <a:ext cx="4826000" cy="1308100"/>
          </a:xfrm>
          <a:prstGeom prst="rect">
            <a:avLst/>
          </a:prstGeom>
        </p:spPr>
      </p:pic>
    </p:spTree>
    <p:extLst>
      <p:ext uri="{BB962C8B-B14F-4D97-AF65-F5344CB8AC3E}">
        <p14:creationId xmlns:p14="http://schemas.microsoft.com/office/powerpoint/2010/main" val="147155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4229100"/>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88824"/>
            <a:ext cx="7772400" cy="1102519"/>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2491343"/>
            <a:ext cx="6400800" cy="1314450"/>
          </a:xfrm>
        </p:spPr>
        <p:txBody>
          <a:bodyPr>
            <a:normAutofit/>
          </a:bodyPr>
          <a:lstStyle>
            <a:lvl1pPr marL="0" indent="0" algn="l">
              <a:buNone/>
              <a:defRPr sz="2800" b="0" i="0">
                <a:solidFill>
                  <a:srgbClr val="FF9E1C"/>
                </a:solidFill>
                <a:latin typeface="Museo 500"/>
                <a:cs typeface="Museo 5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id="{FA5EF88D-45C8-4037-9CA4-38C9AD82386E}"/>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80775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BDA9333-02D7-49AC-82FD-B5464FEF0F57}"/>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64817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FDEB0-8630-4A50-8E25-E2742EF5A4A5}"/>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276702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9144000" cy="4229100"/>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88824"/>
            <a:ext cx="7772400" cy="1102519"/>
          </a:xfrm>
        </p:spPr>
        <p:txBody>
          <a:bodyPr/>
          <a:lstStyle>
            <a:lvl1pPr>
              <a:defRPr>
                <a:solidFill>
                  <a:schemeClr val="bg1"/>
                </a:solidFill>
                <a:latin typeface="Museo Slab 500" panose="02000000000000000000" pitchFamily="2" charset="77"/>
              </a:defRPr>
            </a:lvl1pPr>
          </a:lstStyle>
          <a:p>
            <a:r>
              <a:rPr lang="en-US" dirty="0"/>
              <a:t>Click to edit Master title style</a:t>
            </a:r>
          </a:p>
        </p:txBody>
      </p:sp>
      <p:sp>
        <p:nvSpPr>
          <p:cNvPr id="3" name="Subtitle 2"/>
          <p:cNvSpPr>
            <a:spLocks noGrp="1"/>
          </p:cNvSpPr>
          <p:nvPr>
            <p:ph type="subTitle" idx="1"/>
          </p:nvPr>
        </p:nvSpPr>
        <p:spPr>
          <a:xfrm>
            <a:off x="685800" y="2491343"/>
            <a:ext cx="6400800" cy="1314450"/>
          </a:xfrm>
        </p:spPr>
        <p:txBody>
          <a:bodyPr>
            <a:normAutofit/>
          </a:bodyPr>
          <a:lstStyle>
            <a:lvl1pPr marL="0" indent="0" algn="l">
              <a:buNone/>
              <a:defRPr sz="2800" b="0" i="0">
                <a:solidFill>
                  <a:srgbClr val="FF9E1C"/>
                </a:solidFill>
                <a:latin typeface="Museo Slab 500" panose="02000000000000000000" pitchFamily="2" charset="77"/>
                <a:cs typeface="Museo Slab 500"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id="{FA5EF88D-45C8-4037-9CA4-38C9AD82386E}"/>
              </a:ext>
            </a:extLst>
          </p:cNvPr>
          <p:cNvSpPr>
            <a:spLocks noGrp="1"/>
          </p:cNvSpPr>
          <p:nvPr>
            <p:ph type="sldNum" sz="quarter" idx="10"/>
          </p:nvPr>
        </p:nvSpPr>
        <p:spPr/>
        <p:txBody>
          <a:bodyPr/>
          <a:lstStyle/>
          <a:p>
            <a:fld id="{A31BC165-9948-4D44-9132-23D9FD3D60D5}" type="slidenum">
              <a:rPr lang="en-US" smtClean="0"/>
              <a:t>‹#›</a:t>
            </a:fld>
            <a:endParaRPr lang="en-US"/>
          </a:p>
        </p:txBody>
      </p:sp>
    </p:spTree>
    <p:extLst>
      <p:ext uri="{BB962C8B-B14F-4D97-AF65-F5344CB8AC3E}">
        <p14:creationId xmlns:p14="http://schemas.microsoft.com/office/powerpoint/2010/main" val="18077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0" y="4236178"/>
            <a:ext cx="9144000" cy="90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11E7FF-3E37-BC46-B55C-66B76E7B50BD}"/>
              </a:ext>
            </a:extLst>
          </p:cNvPr>
          <p:cNvPicPr>
            <a:picLocks noChangeAspect="1"/>
          </p:cNvPicPr>
          <p:nvPr userDrawn="1"/>
        </p:nvPicPr>
        <p:blipFill>
          <a:blip r:embed="rId2"/>
          <a:stretch>
            <a:fillRect/>
          </a:stretch>
        </p:blipFill>
        <p:spPr>
          <a:xfrm>
            <a:off x="1112893" y="2158149"/>
            <a:ext cx="6918213" cy="1120490"/>
          </a:xfrm>
          <a:prstGeom prst="rect">
            <a:avLst/>
          </a:prstGeom>
        </p:spPr>
      </p:pic>
    </p:spTree>
    <p:extLst>
      <p:ext uri="{BB962C8B-B14F-4D97-AF65-F5344CB8AC3E}">
        <p14:creationId xmlns:p14="http://schemas.microsoft.com/office/powerpoint/2010/main" val="1471551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775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81927"/>
            <a:ext cx="8229600" cy="28748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450144"/>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6"/>
          <a:stretch>
            <a:fillRect/>
          </a:stretch>
        </p:blipFill>
        <p:spPr>
          <a:xfrm>
            <a:off x="6928581" y="4436463"/>
            <a:ext cx="1988837" cy="544430"/>
          </a:xfrm>
          <a:prstGeom prst="rect">
            <a:avLst/>
          </a:prstGeom>
        </p:spPr>
      </p:pic>
      <p:sp>
        <p:nvSpPr>
          <p:cNvPr id="4" name="Slide Number Placeholder 3">
            <a:extLst>
              <a:ext uri="{FF2B5EF4-FFF2-40B4-BE49-F238E27FC236}">
                <a16:creationId xmlns:a16="http://schemas.microsoft.com/office/drawing/2014/main" id="{A287DBDF-10C3-4B6C-A5EC-1063C38EB457}"/>
              </a:ext>
            </a:extLst>
          </p:cNvPr>
          <p:cNvSpPr>
            <a:spLocks noGrp="1"/>
          </p:cNvSpPr>
          <p:nvPr>
            <p:ph type="sldNum" sz="quarter" idx="4"/>
          </p:nvPr>
        </p:nvSpPr>
        <p:spPr>
          <a:xfrm>
            <a:off x="8585947" y="76196"/>
            <a:ext cx="460562"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31BC165-9948-4D44-9132-23D9FD3D60D5}" type="slidenum">
              <a:rPr lang="en-US" smtClean="0"/>
              <a:t>‹#›</a:t>
            </a:fld>
            <a:endParaRPr lang="en-US"/>
          </a:p>
        </p:txBody>
      </p:sp>
    </p:spTree>
    <p:extLst>
      <p:ext uri="{BB962C8B-B14F-4D97-AF65-F5344CB8AC3E}">
        <p14:creationId xmlns:p14="http://schemas.microsoft.com/office/powerpoint/2010/main" val="4119046911"/>
      </p:ext>
    </p:extLst>
  </p:cSld>
  <p:clrMap bg1="lt1" tx1="dk1" bg2="lt2" tx2="dk2" accent1="accent1" accent2="accent2" accent3="accent3" accent4="accent4" accent5="accent5" accent6="accent6" hlink="hlink" folHlink="folHlink"/>
  <p:sldLayoutIdLst>
    <p:sldLayoutId id="2147483684" r:id="rId1"/>
    <p:sldLayoutId id="2147483682" r:id="rId2"/>
    <p:sldLayoutId id="2147483683" r:id="rId3"/>
    <p:sldLayoutId id="2147483685" r:id="rId4"/>
  </p:sldLayoutIdLst>
  <p:hf hdr="0" ftr="0" dt="0"/>
  <p:txStyles>
    <p:titleStyle>
      <a:lvl1pPr algn="l" defTabSz="457200" rtl="0" eaLnBrk="1" latinLnBrk="0" hangingPunct="1">
        <a:spcBef>
          <a:spcPct val="0"/>
        </a:spcBef>
        <a:buNone/>
        <a:defRPr sz="3600" b="0" i="0" kern="1200">
          <a:solidFill>
            <a:srgbClr val="006199"/>
          </a:solidFill>
          <a:latin typeface="Museo 300"/>
          <a:ea typeface="+mj-ea"/>
          <a:cs typeface="Museo 300"/>
        </a:defRPr>
      </a:lvl1pPr>
    </p:titleStyle>
    <p:bodyStyle>
      <a:lvl1pPr marL="0" indent="0" algn="l" defTabSz="457200" rtl="0" eaLnBrk="1" latinLnBrk="0" hangingPunct="1">
        <a:spcBef>
          <a:spcPct val="20000"/>
        </a:spcBef>
        <a:buFontTx/>
        <a:buNone/>
        <a:defRPr sz="3000" b="0" i="0" kern="1200">
          <a:solidFill>
            <a:schemeClr val="tx1"/>
          </a:solidFill>
          <a:latin typeface="Museo 300"/>
          <a:ea typeface="+mn-ea"/>
          <a:cs typeface="Museo 300"/>
        </a:defRPr>
      </a:lvl1pPr>
      <a:lvl2pPr marL="742950" indent="-285750" algn="l" defTabSz="457200" rtl="0" eaLnBrk="1" latinLnBrk="0" hangingPunct="1">
        <a:spcBef>
          <a:spcPct val="20000"/>
        </a:spcBef>
        <a:buClr>
          <a:srgbClr val="522E6E"/>
        </a:buClr>
        <a:buFont typeface="Arial"/>
        <a:buChar char="•"/>
        <a:defRPr sz="2800" b="0" i="0" kern="1200">
          <a:solidFill>
            <a:schemeClr val="tx1"/>
          </a:solidFill>
          <a:latin typeface="Museo 300"/>
          <a:ea typeface="+mn-ea"/>
          <a:cs typeface="Museo 300"/>
        </a:defRPr>
      </a:lvl2pPr>
      <a:lvl3pPr marL="1143000" indent="-228600" algn="l" defTabSz="457200" rtl="0" eaLnBrk="1" latinLnBrk="0" hangingPunct="1">
        <a:spcBef>
          <a:spcPct val="20000"/>
        </a:spcBef>
        <a:buFont typeface="Lucida Grande"/>
        <a:buChar char="–"/>
        <a:defRPr sz="2400" b="0" i="0" kern="1200">
          <a:solidFill>
            <a:schemeClr val="tx1"/>
          </a:solidFill>
          <a:latin typeface="Museo 300"/>
          <a:ea typeface="+mn-ea"/>
          <a:cs typeface="Museo 300"/>
        </a:defRPr>
      </a:lvl3pPr>
      <a:lvl4pPr marL="1600200" indent="-228600" algn="l" defTabSz="457200" rtl="0" eaLnBrk="1" latinLnBrk="0" hangingPunct="1">
        <a:spcBef>
          <a:spcPct val="20000"/>
        </a:spcBef>
        <a:buClr>
          <a:srgbClr val="522E6E"/>
        </a:buClr>
        <a:buFont typeface="Arial"/>
        <a:buChar char="•"/>
        <a:defRPr sz="2000" b="0" i="0" kern="1200">
          <a:solidFill>
            <a:schemeClr val="tx1"/>
          </a:solidFill>
          <a:latin typeface="Museo 300"/>
          <a:ea typeface="+mn-ea"/>
          <a:cs typeface="Museo 300"/>
        </a:defRPr>
      </a:lvl4pPr>
      <a:lvl5pPr marL="2057400" indent="-228600" algn="l" defTabSz="457200" rtl="0" eaLnBrk="1" latinLnBrk="0" hangingPunct="1">
        <a:spcBef>
          <a:spcPct val="20000"/>
        </a:spcBef>
        <a:buFont typeface="Arial"/>
        <a:buChar char="»"/>
        <a:defRPr sz="2000" b="0" i="0" kern="1200">
          <a:solidFill>
            <a:schemeClr val="tx1"/>
          </a:solidFill>
          <a:latin typeface="Museo 300"/>
          <a:ea typeface="+mn-ea"/>
          <a:cs typeface="Museo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775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81927"/>
            <a:ext cx="8229600" cy="28748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450144"/>
          </a:xfrm>
          <a:prstGeom prst="rect">
            <a:avLst/>
          </a:prstGeom>
          <a:solidFill>
            <a:srgbClr val="522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287DBDF-10C3-4B6C-A5EC-1063C38EB457}"/>
              </a:ext>
            </a:extLst>
          </p:cNvPr>
          <p:cNvSpPr>
            <a:spLocks noGrp="1"/>
          </p:cNvSpPr>
          <p:nvPr>
            <p:ph type="sldNum" sz="quarter" idx="4"/>
          </p:nvPr>
        </p:nvSpPr>
        <p:spPr>
          <a:xfrm>
            <a:off x="8585947" y="76196"/>
            <a:ext cx="460562" cy="274637"/>
          </a:xfrm>
          <a:prstGeom prst="rect">
            <a:avLst/>
          </a:prstGeom>
        </p:spPr>
        <p:txBody>
          <a:bodyPr vert="horz" lIns="91440" tIns="45720" rIns="91440" bIns="45720" rtlCol="0" anchor="ctr"/>
          <a:lstStyle>
            <a:lvl1pPr algn="r">
              <a:defRPr sz="1200" b="0" i="0">
                <a:solidFill>
                  <a:schemeClr val="bg1"/>
                </a:solidFill>
                <a:latin typeface="Museo Slab 500" panose="02000000000000000000" pitchFamily="2" charset="77"/>
              </a:defRPr>
            </a:lvl1pPr>
          </a:lstStyle>
          <a:p>
            <a:fld id="{A31BC165-9948-4D44-9132-23D9FD3D60D5}" type="slidenum">
              <a:rPr lang="en-US" smtClean="0"/>
              <a:pPr/>
              <a:t>‹#›</a:t>
            </a:fld>
            <a:endParaRPr lang="en-US" dirty="0"/>
          </a:p>
        </p:txBody>
      </p:sp>
      <p:pic>
        <p:nvPicPr>
          <p:cNvPr id="8" name="Picture 7">
            <a:extLst>
              <a:ext uri="{FF2B5EF4-FFF2-40B4-BE49-F238E27FC236}">
                <a16:creationId xmlns:a16="http://schemas.microsoft.com/office/drawing/2014/main" id="{7244A635-8641-AE45-8169-2715272D9220}"/>
              </a:ext>
            </a:extLst>
          </p:cNvPr>
          <p:cNvPicPr>
            <a:picLocks noChangeAspect="1"/>
          </p:cNvPicPr>
          <p:nvPr userDrawn="1"/>
        </p:nvPicPr>
        <p:blipFill>
          <a:blip r:embed="rId4"/>
          <a:stretch>
            <a:fillRect/>
          </a:stretch>
        </p:blipFill>
        <p:spPr>
          <a:xfrm>
            <a:off x="6157373" y="4551288"/>
            <a:ext cx="2823076" cy="457232"/>
          </a:xfrm>
          <a:prstGeom prst="rect">
            <a:avLst/>
          </a:prstGeom>
        </p:spPr>
      </p:pic>
    </p:spTree>
    <p:extLst>
      <p:ext uri="{BB962C8B-B14F-4D97-AF65-F5344CB8AC3E}">
        <p14:creationId xmlns:p14="http://schemas.microsoft.com/office/powerpoint/2010/main" val="4119046911"/>
      </p:ext>
    </p:extLst>
  </p:cSld>
  <p:clrMap bg1="lt1" tx1="dk1" bg2="lt2" tx2="dk2" accent1="accent1" accent2="accent2" accent3="accent3" accent4="accent4" accent5="accent5" accent6="accent6" hlink="hlink" folHlink="folHlink"/>
  <p:sldLayoutIdLst>
    <p:sldLayoutId id="2147483688" r:id="rId1"/>
    <p:sldLayoutId id="2147483687" r:id="rId2"/>
  </p:sldLayoutIdLst>
  <p:hf hdr="0" ftr="0" dt="0"/>
  <p:txStyles>
    <p:titleStyle>
      <a:lvl1pPr algn="l" defTabSz="457200" rtl="0" eaLnBrk="1" latinLnBrk="0" hangingPunct="1">
        <a:spcBef>
          <a:spcPct val="0"/>
        </a:spcBef>
        <a:buNone/>
        <a:defRPr sz="3600" b="1" i="0" kern="1200">
          <a:solidFill>
            <a:srgbClr val="006199"/>
          </a:solidFill>
          <a:latin typeface="Basic Sans Bold" pitchFamily="2" charset="77"/>
          <a:ea typeface="+mj-ea"/>
          <a:cs typeface="Basic Sans Bold" pitchFamily="2" charset="77"/>
        </a:defRPr>
      </a:lvl1pPr>
    </p:titleStyle>
    <p:bodyStyle>
      <a:lvl1pPr marL="0" indent="0" algn="l" defTabSz="457200" rtl="0" eaLnBrk="1" latinLnBrk="0" hangingPunct="1">
        <a:spcBef>
          <a:spcPct val="20000"/>
        </a:spcBef>
        <a:buFontTx/>
        <a:buNone/>
        <a:defRPr sz="3000" b="0" i="0" kern="1200">
          <a:solidFill>
            <a:schemeClr val="tx1"/>
          </a:solidFill>
          <a:latin typeface="Basic Sans" pitchFamily="2" charset="77"/>
          <a:ea typeface="+mn-ea"/>
          <a:cs typeface="Basic Sans" pitchFamily="2" charset="77"/>
        </a:defRPr>
      </a:lvl1pPr>
      <a:lvl2pPr marL="742950" indent="-285750" algn="l" defTabSz="457200" rtl="0" eaLnBrk="1" latinLnBrk="0" hangingPunct="1">
        <a:spcBef>
          <a:spcPct val="20000"/>
        </a:spcBef>
        <a:buClr>
          <a:srgbClr val="522E6E"/>
        </a:buClr>
        <a:buFont typeface="Arial"/>
        <a:buChar char="•"/>
        <a:defRPr sz="2800" b="0" i="0" kern="1200">
          <a:solidFill>
            <a:schemeClr val="tx1"/>
          </a:solidFill>
          <a:latin typeface="Basic Sans" pitchFamily="2" charset="77"/>
          <a:ea typeface="+mn-ea"/>
          <a:cs typeface="Basic Sans" pitchFamily="2" charset="77"/>
        </a:defRPr>
      </a:lvl2pPr>
      <a:lvl3pPr marL="1143000" indent="-228600" algn="l" defTabSz="457200" rtl="0" eaLnBrk="1" latinLnBrk="0" hangingPunct="1">
        <a:spcBef>
          <a:spcPct val="20000"/>
        </a:spcBef>
        <a:buFont typeface="Lucida Grande"/>
        <a:buChar char="–"/>
        <a:defRPr sz="2400" b="0" i="0" kern="1200">
          <a:solidFill>
            <a:schemeClr val="tx1"/>
          </a:solidFill>
          <a:latin typeface="Basic Sans" pitchFamily="2" charset="77"/>
          <a:ea typeface="+mn-ea"/>
          <a:cs typeface="Basic Sans" pitchFamily="2" charset="77"/>
        </a:defRPr>
      </a:lvl3pPr>
      <a:lvl4pPr marL="1600200" indent="-228600" algn="l" defTabSz="457200" rtl="0" eaLnBrk="1" latinLnBrk="0" hangingPunct="1">
        <a:spcBef>
          <a:spcPct val="20000"/>
        </a:spcBef>
        <a:buClr>
          <a:srgbClr val="522E6E"/>
        </a:buClr>
        <a:buFont typeface="Arial"/>
        <a:buChar char="•"/>
        <a:defRPr sz="2000" b="0" i="0" kern="1200">
          <a:solidFill>
            <a:schemeClr val="tx1"/>
          </a:solidFill>
          <a:latin typeface="Basic Sans" pitchFamily="2" charset="77"/>
          <a:ea typeface="+mn-ea"/>
          <a:cs typeface="Basic Sans" pitchFamily="2" charset="77"/>
        </a:defRPr>
      </a:lvl4pPr>
      <a:lvl5pPr marL="2057400" indent="-228600" algn="l" defTabSz="457200" rtl="0" eaLnBrk="1" latinLnBrk="0" hangingPunct="1">
        <a:spcBef>
          <a:spcPct val="20000"/>
        </a:spcBef>
        <a:buFont typeface="Arial"/>
        <a:buChar char="»"/>
        <a:defRPr sz="2000" b="0" i="0" kern="1200">
          <a:solidFill>
            <a:schemeClr val="tx1"/>
          </a:solidFill>
          <a:latin typeface="Basic Sans" pitchFamily="2" charset="77"/>
          <a:ea typeface="+mn-ea"/>
          <a:cs typeface="Basic Sa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ow.ly/842K50Isr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3506"/>
            <a:ext cx="7772400" cy="1102519"/>
          </a:xfrm>
        </p:spPr>
        <p:txBody>
          <a:bodyPr/>
          <a:lstStyle/>
          <a:p>
            <a:r>
              <a:rPr lang="en-US" dirty="0"/>
              <a:t>2021 RFI Survey Toolkit</a:t>
            </a:r>
          </a:p>
        </p:txBody>
      </p:sp>
      <p:sp>
        <p:nvSpPr>
          <p:cNvPr id="3" name="Subtitle 2"/>
          <p:cNvSpPr>
            <a:spLocks noGrp="1"/>
          </p:cNvSpPr>
          <p:nvPr>
            <p:ph type="subTitle" idx="1"/>
          </p:nvPr>
        </p:nvSpPr>
        <p:spPr>
          <a:xfrm>
            <a:off x="685800" y="2428642"/>
            <a:ext cx="6400800" cy="1314450"/>
          </a:xfrm>
        </p:spPr>
        <p:txBody>
          <a:bodyPr/>
          <a:lstStyle/>
          <a:p>
            <a:r>
              <a:rPr lang="en-US" sz="2000" dirty="0"/>
              <a:t>Results from the 2021 CBO-Health Care Contracting Survey</a:t>
            </a:r>
            <a:endParaRPr lang="en-US" dirty="0"/>
          </a:p>
        </p:txBody>
      </p:sp>
    </p:spTree>
    <p:extLst>
      <p:ext uri="{BB962C8B-B14F-4D97-AF65-F5344CB8AC3E}">
        <p14:creationId xmlns:p14="http://schemas.microsoft.com/office/powerpoint/2010/main" val="212359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7C04F-AD4C-B839-58F7-9E997290F9E8}"/>
              </a:ext>
            </a:extLst>
          </p:cNvPr>
          <p:cNvSpPr>
            <a:spLocks noGrp="1"/>
          </p:cNvSpPr>
          <p:nvPr>
            <p:ph type="sldNum" sz="quarter" idx="10"/>
          </p:nvPr>
        </p:nvSpPr>
        <p:spPr/>
        <p:txBody>
          <a:bodyPr/>
          <a:lstStyle/>
          <a:p>
            <a:fld id="{A31BC165-9948-4D44-9132-23D9FD3D60D5}" type="slidenum">
              <a:rPr lang="en-US" smtClean="0"/>
              <a:t>2</a:t>
            </a:fld>
            <a:endParaRPr lang="en-US"/>
          </a:p>
        </p:txBody>
      </p:sp>
      <p:pic>
        <p:nvPicPr>
          <p:cNvPr id="8" name="Picture 7" descr="Two pie charts showing the percentage of community-based organizations (CBOs) that are contracting with health care entities in 2017 and 2022. &#10;&#10;In 2017 38 percent of CBOs were contracting with health care entities and in 2021. &#10;&#10;In 2021, the percentage of CBOs contracting with health care entities increased to 44 percent.&#10;">
            <a:extLst>
              <a:ext uri="{FF2B5EF4-FFF2-40B4-BE49-F238E27FC236}">
                <a16:creationId xmlns:a16="http://schemas.microsoft.com/office/drawing/2014/main" id="{82F14C9F-E48F-193F-B771-5973A1BEE296}"/>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040167C7-E11E-BDA5-FFF1-8DDF4E60F92D}"/>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r>
              <a:rPr lang="en-US" sz="800" b="0" i="0" u="none" strike="noStrike" dirty="0">
                <a:solidFill>
                  <a:srgbClr val="2F6B9A"/>
                </a:solidFill>
                <a:effectLst/>
                <a:latin typeface="+mj-lt"/>
              </a:rPr>
              <a:t> </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11" name="Slide Number Placeholder 2">
            <a:extLst>
              <a:ext uri="{FF2B5EF4-FFF2-40B4-BE49-F238E27FC236}">
                <a16:creationId xmlns:a16="http://schemas.microsoft.com/office/drawing/2014/main" id="{C054B5C0-0B96-BC7B-9367-EB4684475B6F}"/>
              </a:ext>
            </a:extLst>
          </p:cNvPr>
          <p:cNvSpPr txBox="1">
            <a:spLocks/>
          </p:cNvSpPr>
          <p:nvPr/>
        </p:nvSpPr>
        <p:spPr>
          <a:xfrm>
            <a:off x="8585947" y="91277"/>
            <a:ext cx="460562" cy="274637"/>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1200" kern="1200">
                <a:solidFill>
                  <a:schemeClr val="tx1">
                    <a:tint val="75000"/>
                  </a:schemeClr>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a:lstStyle>
          <a:p>
            <a:fld id="{A31BC165-9948-4D44-9132-23D9FD3D60D5}" type="slidenum">
              <a:rPr lang="en-US" smtClean="0"/>
              <a:pPr/>
              <a:t>2</a:t>
            </a:fld>
            <a:endParaRPr lang="en-US" dirty="0"/>
          </a:p>
        </p:txBody>
      </p:sp>
    </p:spTree>
    <p:extLst>
      <p:ext uri="{BB962C8B-B14F-4D97-AF65-F5344CB8AC3E}">
        <p14:creationId xmlns:p14="http://schemas.microsoft.com/office/powerpoint/2010/main" val="101155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graph showing the percentage of CBOs in 2017 and 2021 that entered into their contracts as part of a network. In 2017 the percentage was 20 percent, and in 2021 it was 40 percent.">
            <a:extLst>
              <a:ext uri="{FF2B5EF4-FFF2-40B4-BE49-F238E27FC236}">
                <a16:creationId xmlns:a16="http://schemas.microsoft.com/office/drawing/2014/main" id="{72CE3A7E-E646-44C7-8094-0D3744FE07FE}"/>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E0A46C95-7CD6-471E-9858-592A228B916A}"/>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r>
              <a:rPr lang="en-US" sz="800" b="0" i="0" u="none" strike="noStrike" dirty="0">
                <a:solidFill>
                  <a:srgbClr val="2F6B9A"/>
                </a:solidFill>
                <a:effectLst/>
                <a:latin typeface="+mj-lt"/>
              </a:rPr>
              <a:t> </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A4164394-8FAC-4A35-9FA3-C96890D4CC0D}"/>
              </a:ext>
            </a:extLst>
          </p:cNvPr>
          <p:cNvSpPr>
            <a:spLocks noGrp="1"/>
          </p:cNvSpPr>
          <p:nvPr>
            <p:ph type="sldNum" sz="quarter" idx="10"/>
          </p:nvPr>
        </p:nvSpPr>
        <p:spPr/>
        <p:txBody>
          <a:bodyPr/>
          <a:lstStyle/>
          <a:p>
            <a:fld id="{A31BC165-9948-4D44-9132-23D9FD3D60D5}" type="slidenum">
              <a:rPr lang="en-US" smtClean="0"/>
              <a:t>3</a:t>
            </a:fld>
            <a:endParaRPr lang="en-US" dirty="0"/>
          </a:p>
        </p:txBody>
      </p:sp>
    </p:spTree>
    <p:extLst>
      <p:ext uri="{BB962C8B-B14F-4D97-AF65-F5344CB8AC3E}">
        <p14:creationId xmlns:p14="http://schemas.microsoft.com/office/powerpoint/2010/main" val="165268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r graph showing the most common health care partners for CBOs with contracts.&#10;41 percent have a contract with a Medicaid managed care plan, 27 percent with a Veterans Administration Medical Center, 27 percent with State Medicaid, 26 percent with a commercial/employer-sponsored health insurance plan, 23 percent with a hospital or health system, 16 percent with a Medicare Advantage plan, 15 percent with a Medicare-Medicaid duals plan, 12 percent with an Accountable Care Organization, 8 percent are billing Medicare fee-for-service and 8 percent have a contract with a PACE site.&#10;">
            <a:extLst>
              <a:ext uri="{FF2B5EF4-FFF2-40B4-BE49-F238E27FC236}">
                <a16:creationId xmlns:a16="http://schemas.microsoft.com/office/drawing/2014/main" id="{9EAA51D5-A600-421D-84AA-6CBDA61574B5}"/>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16AC26AE-AE75-4F67-BE39-2C9F129E38A6}"/>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C62262B8-A25B-40E9-84F2-5B6E816CB98E}"/>
              </a:ext>
            </a:extLst>
          </p:cNvPr>
          <p:cNvSpPr>
            <a:spLocks noGrp="1"/>
          </p:cNvSpPr>
          <p:nvPr>
            <p:ph type="sldNum" sz="quarter" idx="10"/>
          </p:nvPr>
        </p:nvSpPr>
        <p:spPr/>
        <p:txBody>
          <a:bodyPr/>
          <a:lstStyle/>
          <a:p>
            <a:fld id="{A31BC165-9948-4D44-9132-23D9FD3D60D5}" type="slidenum">
              <a:rPr lang="en-US" smtClean="0"/>
              <a:t>4</a:t>
            </a:fld>
            <a:endParaRPr lang="en-US"/>
          </a:p>
        </p:txBody>
      </p:sp>
    </p:spTree>
    <p:extLst>
      <p:ext uri="{BB962C8B-B14F-4D97-AF65-F5344CB8AC3E}">
        <p14:creationId xmlns:p14="http://schemas.microsoft.com/office/powerpoint/2010/main" val="417545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 graph showing the most common services provided through contracts. The most common is assessment or screening for social determinants of health needs, such as food security, affordable housing and transportation, at 42 percent. After this, 40 percent provide case management through their contracts, 36 percent provide assessment for long-term services and supports eligibility, 34 percent provide nutrition programs such as counseling or meal provision, 32 percent provide homemaker, personal assistance or personal care, 27 percent provide person-centered planning, 25 percent provide caregiver support/training/engagement, 24 percent provide participant-directed care, 24 percent provide evidence-based programs, such as fall prevention or chronic disease self-management, 23 percent provide transitions from hospital to home, 23 percent provide transportation and 22 percent provide institutional transition or diversion.">
            <a:extLst>
              <a:ext uri="{FF2B5EF4-FFF2-40B4-BE49-F238E27FC236}">
                <a16:creationId xmlns:a16="http://schemas.microsoft.com/office/drawing/2014/main" id="{0A87F46D-8836-4337-924B-C63E8ACDE8D5}"/>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F84503B-1D8F-4F14-BFB6-ABB547FEE501}"/>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j-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9B9C80DA-03CE-4F40-BF52-3C74FCD5232F}"/>
              </a:ext>
            </a:extLst>
          </p:cNvPr>
          <p:cNvSpPr>
            <a:spLocks noGrp="1"/>
          </p:cNvSpPr>
          <p:nvPr>
            <p:ph type="sldNum" sz="quarter" idx="10"/>
          </p:nvPr>
        </p:nvSpPr>
        <p:spPr/>
        <p:txBody>
          <a:bodyPr/>
          <a:lstStyle/>
          <a:p>
            <a:fld id="{A31BC165-9948-4D44-9132-23D9FD3D60D5}" type="slidenum">
              <a:rPr lang="en-US" smtClean="0"/>
              <a:t>5</a:t>
            </a:fld>
            <a:endParaRPr lang="en-US"/>
          </a:p>
        </p:txBody>
      </p:sp>
    </p:spTree>
    <p:extLst>
      <p:ext uri="{BB962C8B-B14F-4D97-AF65-F5344CB8AC3E}">
        <p14:creationId xmlns:p14="http://schemas.microsoft.com/office/powerpoint/2010/main" val="412427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graph showing high-risk, high-need groups that CBOs prioritize serving in contracts. The most common is individuals at risk for nursing home placement, at 48 percent. After this, 46 percent focus on individuals at high risk for ER use, hospitalization and/or hospital readmission, 35 percent on individuals with a specific chronic disease diagnosis, 31 percent on individuals who are dually eligible for Medicare and Medicaid, 27 percent on individuals living with dementia, 19 percent on individuals who have an intellectual or development disability or traumatic brain injury, 16 percent on individuals with mental health needs, 15 percent on individuals being discharged from rehab, 13 percent on individuals who are homeless or at risk of becoming homeless and 13 percent on individuals at risk for Medicaid spend-down.">
            <a:extLst>
              <a:ext uri="{FF2B5EF4-FFF2-40B4-BE49-F238E27FC236}">
                <a16:creationId xmlns:a16="http://schemas.microsoft.com/office/drawing/2014/main" id="{EE206295-A9E1-4BEC-BF2F-A5D70CF2A2EE}"/>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315668AA-ACBE-4243-BF78-E29C5DCB63FC}"/>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A4C53622-204E-478F-9A97-B4440724B79F}"/>
              </a:ext>
            </a:extLst>
          </p:cNvPr>
          <p:cNvSpPr>
            <a:spLocks noGrp="1"/>
          </p:cNvSpPr>
          <p:nvPr>
            <p:ph type="sldNum" sz="quarter" idx="10"/>
          </p:nvPr>
        </p:nvSpPr>
        <p:spPr/>
        <p:txBody>
          <a:bodyPr/>
          <a:lstStyle/>
          <a:p>
            <a:fld id="{A31BC165-9948-4D44-9132-23D9FD3D60D5}" type="slidenum">
              <a:rPr lang="en-US" smtClean="0"/>
              <a:t>6</a:t>
            </a:fld>
            <a:endParaRPr lang="en-US"/>
          </a:p>
        </p:txBody>
      </p:sp>
    </p:spTree>
    <p:extLst>
      <p:ext uri="{BB962C8B-B14F-4D97-AF65-F5344CB8AC3E}">
        <p14:creationId xmlns:p14="http://schemas.microsoft.com/office/powerpoint/2010/main" val="40738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tables showing the top five most common challenges that CBOs report in establishing a contract, and the top five most common challenges that they report continuing through the contracting relationship. The most common challenge in establishing the contract is the time it takes to establish a contract. 43 percent of CBOs reported this challenge. Second most common is the negotiation of price and/or contract terms, reported by 34 percent. Third most common is understanding of proposed programs and services, reported by 26 percent. Fourth is timely payment for contracting services, reported by 23 percent and fifth is start-up funding to build infrastructure, hire staff, etc., at 21 percent. For challenges during the contracting relationship, the most commonly reported challenge is negotiation of price and contract terms, reported by 32 percent. Second most common is referrals and volume, reported by 28 percent. The third most common is staff turnover in the health care entity, reported by 26 percent, the fourth is timely payment for contracted services, reported by 25 percent and the fifth is denial of claims, reported by 24 percent. ">
            <a:extLst>
              <a:ext uri="{FF2B5EF4-FFF2-40B4-BE49-F238E27FC236}">
                <a16:creationId xmlns:a16="http://schemas.microsoft.com/office/drawing/2014/main" id="{AF147486-FBBB-41EE-8740-35FA6E9965DB}"/>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081F7BE3-1884-4C1F-8EF5-99065D334F86}"/>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6" name="TextBox 5">
            <a:extLst>
              <a:ext uri="{FF2B5EF4-FFF2-40B4-BE49-F238E27FC236}">
                <a16:creationId xmlns:a16="http://schemas.microsoft.com/office/drawing/2014/main" id="{3D993D41-2054-40D3-8174-776787D88592}"/>
              </a:ext>
            </a:extLst>
          </p:cNvPr>
          <p:cNvSpPr txBox="1"/>
          <p:nvPr/>
        </p:nvSpPr>
        <p:spPr>
          <a:xfrm>
            <a:off x="7126367" y="4322434"/>
            <a:ext cx="1469205" cy="230832"/>
          </a:xfrm>
          <a:prstGeom prst="rect">
            <a:avLst/>
          </a:prstGeom>
          <a:noFill/>
        </p:spPr>
        <p:txBody>
          <a:bodyPr wrap="square" rtlCol="0">
            <a:spAutoFit/>
          </a:bodyPr>
          <a:lstStyle/>
          <a:p>
            <a:r>
              <a:rPr lang="en-US" sz="900" dirty="0">
                <a:solidFill>
                  <a:schemeClr val="tx1">
                    <a:lumMod val="65000"/>
                    <a:lumOff val="35000"/>
                  </a:schemeClr>
                </a:solidFill>
                <a:latin typeface="Museo 300"/>
              </a:rPr>
              <a:t>n=188</a:t>
            </a:r>
          </a:p>
        </p:txBody>
      </p:sp>
      <p:sp>
        <p:nvSpPr>
          <p:cNvPr id="3" name="Slide Number Placeholder 2">
            <a:extLst>
              <a:ext uri="{FF2B5EF4-FFF2-40B4-BE49-F238E27FC236}">
                <a16:creationId xmlns:a16="http://schemas.microsoft.com/office/drawing/2014/main" id="{42D9E671-7869-4F6B-9E8F-70FF3E475E8C}"/>
              </a:ext>
            </a:extLst>
          </p:cNvPr>
          <p:cNvSpPr>
            <a:spLocks noGrp="1"/>
          </p:cNvSpPr>
          <p:nvPr>
            <p:ph type="sldNum" sz="quarter" idx="10"/>
          </p:nvPr>
        </p:nvSpPr>
        <p:spPr/>
        <p:txBody>
          <a:bodyPr/>
          <a:lstStyle/>
          <a:p>
            <a:fld id="{A31BC165-9948-4D44-9132-23D9FD3D60D5}" type="slidenum">
              <a:rPr lang="en-US" smtClean="0"/>
              <a:t>7</a:t>
            </a:fld>
            <a:endParaRPr lang="en-US"/>
          </a:p>
        </p:txBody>
      </p:sp>
    </p:spTree>
    <p:extLst>
      <p:ext uri="{BB962C8B-B14F-4D97-AF65-F5344CB8AC3E}">
        <p14:creationId xmlns:p14="http://schemas.microsoft.com/office/powerpoint/2010/main" val="342952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 chart showing the most commonly reported experiences with contracting. Forty-five percent of respondents reported that contracting positioned the agency as a valuable health care partner, 43 percent reported that it increased the number of people served, 38 percent reported that it enhanced their organization’s sustainability, 38 percent obtained funding from new sources, 36 percent expanded or enhanced the types of services offered, 35 percent expanded visibility of their organization in the community, 30 percent expanded the type of populations served, 29 percent increased agency net revenue, 25 percent expanded a local or regional network or collaborative, 18 percent increased staff size,  14 percent joined or helped to establish a local and/or regional network or collaborative, 14 percent reported investment in infrastructure and technology, 13 percent increased focus on continuous quality improvement, 13 percent reported that culture of their organization changed for the better and 13 percent reported that contracting increased their organization’s geographic scope.">
            <a:extLst>
              <a:ext uri="{FF2B5EF4-FFF2-40B4-BE49-F238E27FC236}">
                <a16:creationId xmlns:a16="http://schemas.microsoft.com/office/drawing/2014/main" id="{447094BF-4FDC-4457-B3E5-922A1653DCA7}"/>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9D111D3C-727F-45BD-89B1-6B2FFB3E743B}"/>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993D346C-2667-460E-92EA-D945B176E85D}"/>
              </a:ext>
            </a:extLst>
          </p:cNvPr>
          <p:cNvSpPr>
            <a:spLocks noGrp="1"/>
          </p:cNvSpPr>
          <p:nvPr>
            <p:ph type="sldNum" sz="quarter" idx="10"/>
          </p:nvPr>
        </p:nvSpPr>
        <p:spPr/>
        <p:txBody>
          <a:bodyPr/>
          <a:lstStyle/>
          <a:p>
            <a:fld id="{A31BC165-9948-4D44-9132-23D9FD3D60D5}" type="slidenum">
              <a:rPr lang="en-US" smtClean="0"/>
              <a:t>8</a:t>
            </a:fld>
            <a:endParaRPr lang="en-US"/>
          </a:p>
        </p:txBody>
      </p:sp>
    </p:spTree>
    <p:extLst>
      <p:ext uri="{BB962C8B-B14F-4D97-AF65-F5344CB8AC3E}">
        <p14:creationId xmlns:p14="http://schemas.microsoft.com/office/powerpoint/2010/main" val="198462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lored map indicating network and CBO-health care contracting activity across the country. The map indicates states in five categories. These are: states in which there is contracting and network activity, states in which there is contracting but no known network activity, states in which CBOs are pursuing contracting and there is network activity, states in which CBOs are pursuing contracting and there is no network activity, and states in which there is no activity. &#10;States with network and contract activity include Alabama, Arizona, California, Connecticut, Florida, Illinois, Indiana, Kansas, Kentucky, Louisiana, Maine, Maryland, Massachusetts, Michigan, Minnesota, Mississippi, Missouri, Montana, New York, North Carolina, Ohio, Oregon, Pennsylvania, Texas, Vermont, Virginia, Washington and Wisconsin. &#10;States with contracting but no network activity include Arkansas, Colorado, Georgia, Idaho, Iowa, Nebraska, New Jersey, New Mexico, Oklahoma, Rhode Island, South Carolina, Tennessee, Utah and West Virginia&#10;States that are pursuing contracting and have no network activity include Nevada.&#10;States that are pursuing contracting and have network activity include Hawaii.&#10;States that have no known activity include Alaska, Delaware, the District of Columbia, New Hampshire, North Dakota, South Dakota and Wyoming.&#10;">
            <a:extLst>
              <a:ext uri="{FF2B5EF4-FFF2-40B4-BE49-F238E27FC236}">
                <a16:creationId xmlns:a16="http://schemas.microsoft.com/office/drawing/2014/main" id="{5703C5E3-055A-5F20-5709-C007BFB61B78}"/>
              </a:ext>
            </a:extLst>
          </p:cNvPr>
          <p:cNvPicPr>
            <a:picLocks noChangeAspect="1"/>
          </p:cNvPicPr>
          <p:nvPr/>
        </p:nvPicPr>
        <p:blipFill>
          <a:blip r:embed="rId3"/>
          <a:stretch>
            <a:fillRect/>
          </a:stretch>
        </p:blipFill>
        <p:spPr>
          <a:xfrm>
            <a:off x="0" y="0"/>
            <a:ext cx="9147627" cy="5153477"/>
          </a:xfrm>
          <a:prstGeom prst="rect">
            <a:avLst/>
          </a:prstGeom>
        </p:spPr>
      </p:pic>
      <p:sp>
        <p:nvSpPr>
          <p:cNvPr id="6" name="TextBox 5">
            <a:extLst>
              <a:ext uri="{FF2B5EF4-FFF2-40B4-BE49-F238E27FC236}">
                <a16:creationId xmlns:a16="http://schemas.microsoft.com/office/drawing/2014/main" id="{9D111D3C-727F-45BD-89B1-6B2FFB3E743B}"/>
              </a:ext>
            </a:extLst>
          </p:cNvPr>
          <p:cNvSpPr txBox="1"/>
          <p:nvPr/>
        </p:nvSpPr>
        <p:spPr>
          <a:xfrm>
            <a:off x="0" y="4575334"/>
            <a:ext cx="372618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rPr>
              <a:t>The data used in this graph was collected through a survey conducted by Scripps Gerontology Center at Miami University on behalf of the Aging and Disability Business Institute, led by USAging. For more information, visit </a:t>
            </a:r>
            <a:r>
              <a:rPr lang="en-US" sz="800" b="0" i="0" u="none" strike="noStrike" dirty="0">
                <a:solidFill>
                  <a:srgbClr val="2F6B9A"/>
                </a:solidFill>
                <a:effectLst/>
                <a:latin typeface="+mj-lt"/>
                <a:hlinkClick r:id="rId4"/>
              </a:rPr>
              <a:t>http://ow.ly/842K50IsrYA</a:t>
            </a:r>
            <a:endParaRPr kumimoji="0" lang="en-US" sz="800" b="0" i="0" u="none" strike="noStrike" kern="1200" cap="none" spc="0" normalizeH="0" baseline="0" noProof="0" dirty="0">
              <a:ln>
                <a:noFill/>
              </a:ln>
              <a:solidFill>
                <a:prstClr val="black"/>
              </a:solidFill>
              <a:effectLst/>
              <a:uLnTx/>
              <a:uFillTx/>
              <a:latin typeface="+mn-lt"/>
              <a:ea typeface="ヒラギノ角ゴ Pro W3" pitchFamily="-65" charset="-128"/>
              <a:cs typeface="+mn-cs"/>
            </a:endParaRPr>
          </a:p>
        </p:txBody>
      </p:sp>
      <p:sp>
        <p:nvSpPr>
          <p:cNvPr id="3" name="Slide Number Placeholder 2">
            <a:extLst>
              <a:ext uri="{FF2B5EF4-FFF2-40B4-BE49-F238E27FC236}">
                <a16:creationId xmlns:a16="http://schemas.microsoft.com/office/drawing/2014/main" id="{993D346C-2667-460E-92EA-D945B176E85D}"/>
              </a:ext>
            </a:extLst>
          </p:cNvPr>
          <p:cNvSpPr>
            <a:spLocks noGrp="1"/>
          </p:cNvSpPr>
          <p:nvPr>
            <p:ph type="sldNum" sz="quarter" idx="10"/>
          </p:nvPr>
        </p:nvSpPr>
        <p:spPr/>
        <p:txBody>
          <a:bodyPr/>
          <a:lstStyle/>
          <a:p>
            <a:fld id="{A31BC165-9948-4D44-9132-23D9FD3D60D5}" type="slidenum">
              <a:rPr lang="en-US" smtClean="0"/>
              <a:t>9</a:t>
            </a:fld>
            <a:endParaRPr lang="en-US"/>
          </a:p>
        </p:txBody>
      </p:sp>
    </p:spTree>
    <p:extLst>
      <p:ext uri="{BB962C8B-B14F-4D97-AF65-F5344CB8AC3E}">
        <p14:creationId xmlns:p14="http://schemas.microsoft.com/office/powerpoint/2010/main" val="96764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83EE8C0B24D41AF9049B99095227D" ma:contentTypeVersion="18" ma:contentTypeDescription="Create a new document." ma:contentTypeScope="" ma:versionID="01c2de2094b4cba12ae7f0f247adc915">
  <xsd:schema xmlns:xsd="http://www.w3.org/2001/XMLSchema" xmlns:xs="http://www.w3.org/2001/XMLSchema" xmlns:p="http://schemas.microsoft.com/office/2006/metadata/properties" xmlns:ns2="2d32015e-0204-4058-82fc-e98b7a5354eb" xmlns:ns3="4f81154a-34ba-4b39-b7b5-5c48ee994806" targetNamespace="http://schemas.microsoft.com/office/2006/metadata/properties" ma:root="true" ma:fieldsID="ee53c354c27ce688570a20b0d560738b" ns2:_="" ns3:_="">
    <xsd:import namespace="2d32015e-0204-4058-82fc-e98b7a5354eb"/>
    <xsd:import namespace="4f81154a-34ba-4b39-b7b5-5c48ee9948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ReviewedbyDeb"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2015e-0204-4058-82fc-e98b7a53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ReviewedbyDeb" ma:index="20" nillable="true" ma:displayName="Reviewed by Deb" ma:format="Dropdown" ma:list="UserInfo" ma:SharePointGroup="0" ma:internalName="ReviewedbyDe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2697cc2-de57-4ac5-8170-52ff47dbd4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81154a-34ba-4b39-b7b5-5c48ee9948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58279a2-084a-47e0-bf23-43fa0edbbbd0}" ma:internalName="TaxCatchAll" ma:showField="CatchAllData" ma:web="4f81154a-34ba-4b39-b7b5-5c48ee9948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byDeb xmlns="2d32015e-0204-4058-82fc-e98b7a5354eb">
      <UserInfo>
        <DisplayName/>
        <AccountId xsi:nil="true"/>
        <AccountType/>
      </UserInfo>
    </ReviewedbyDeb>
    <lcf76f155ced4ddcb4097134ff3c332f xmlns="2d32015e-0204-4058-82fc-e98b7a5354eb">
      <Terms xmlns="http://schemas.microsoft.com/office/infopath/2007/PartnerControls"/>
    </lcf76f155ced4ddcb4097134ff3c332f>
    <TaxCatchAll xmlns="4f81154a-34ba-4b39-b7b5-5c48ee994806" xsi:nil="true"/>
  </documentManagement>
</p:properties>
</file>

<file path=customXml/itemProps1.xml><?xml version="1.0" encoding="utf-8"?>
<ds:datastoreItem xmlns:ds="http://schemas.openxmlformats.org/officeDocument/2006/customXml" ds:itemID="{9033E8F3-1603-4548-A220-1E5A73A8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2015e-0204-4058-82fc-e98b7a5354eb"/>
    <ds:schemaRef ds:uri="4f81154a-34ba-4b39-b7b5-5c48ee994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3C78C2-CFF5-4776-8FB8-40F52197D4BE}">
  <ds:schemaRefs>
    <ds:schemaRef ds:uri="http://schemas.microsoft.com/sharepoint/v3/contenttype/forms"/>
  </ds:schemaRefs>
</ds:datastoreItem>
</file>

<file path=customXml/itemProps3.xml><?xml version="1.0" encoding="utf-8"?>
<ds:datastoreItem xmlns:ds="http://schemas.openxmlformats.org/officeDocument/2006/customXml" ds:itemID="{5E79DB00-F0E5-47C5-B25C-90CE684E4E6F}">
  <ds:schemaRefs>
    <ds:schemaRef ds:uri="http://schemas.openxmlformats.org/package/2006/metadata/core-properties"/>
    <ds:schemaRef ds:uri="2d32015e-0204-4058-82fc-e98b7a5354eb"/>
    <ds:schemaRef ds:uri="http://purl.org/dc/elements/1.1/"/>
    <ds:schemaRef ds:uri="http://schemas.microsoft.com/office/infopath/2007/PartnerControls"/>
    <ds:schemaRef ds:uri="http://schemas.microsoft.com/office/2006/metadata/properties"/>
    <ds:schemaRef ds:uri="http://purl.org/dc/terms/"/>
    <ds:schemaRef ds:uri="4f81154a-34ba-4b39-b7b5-5c48ee994806"/>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656</TotalTime>
  <Words>1012</Words>
  <Application>Microsoft Office PowerPoint</Application>
  <PresentationFormat>On-screen Show (16:9)</PresentationFormat>
  <Paragraphs>80</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Basic Sans</vt:lpstr>
      <vt:lpstr>Basic Sans Bold</vt:lpstr>
      <vt:lpstr>Lucida Grande</vt:lpstr>
      <vt:lpstr>Museo 300</vt:lpstr>
      <vt:lpstr>Museo 500</vt:lpstr>
      <vt:lpstr>Museo Slab 500</vt:lpstr>
      <vt:lpstr>Arial</vt:lpstr>
      <vt:lpstr>Calibri</vt:lpstr>
      <vt:lpstr>Office Theme</vt:lpstr>
      <vt:lpstr>Office Theme</vt:lpstr>
      <vt:lpstr>2021 RFI Survey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Zaczek</dc:creator>
  <cp:lastModifiedBy>Elizabeth Blair</cp:lastModifiedBy>
  <cp:revision>39</cp:revision>
  <cp:lastPrinted>2022-03-23T15:15:09Z</cp:lastPrinted>
  <dcterms:created xsi:type="dcterms:W3CDTF">2019-09-04T16:07:39Z</dcterms:created>
  <dcterms:modified xsi:type="dcterms:W3CDTF">2023-10-13T16:31:59Z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0x010100D6A83EE8C0B24D41AF9049B99095227D</vt:lpwstr>
  </property>
  <property fmtid="{D5CDD505-2E9C-101B-9397-08002B2CF9AE}" pid="3" name="Order">
    <vt:r8>5666500</vt:r8>
  </property>
  <property fmtid="{D5CDD505-2E9C-101B-9397-08002B2CF9AE}" pid="4" name="MediaServiceImageTags">
    <vt:lpwstr/>
  </property>
</Properties>
</file>