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4"/>
    <p:sldMasterId id="2147483697" r:id="rId5"/>
    <p:sldMasterId id="2147483706" r:id="rId6"/>
  </p:sldMasterIdLst>
  <p:notesMasterIdLst>
    <p:notesMasterId r:id="rId22"/>
  </p:notesMasterIdLst>
  <p:handoutMasterIdLst>
    <p:handoutMasterId r:id="rId23"/>
  </p:handoutMasterIdLst>
  <p:sldIdLst>
    <p:sldId id="258" r:id="rId7"/>
    <p:sldId id="277" r:id="rId8"/>
    <p:sldId id="280" r:id="rId9"/>
    <p:sldId id="286" r:id="rId10"/>
    <p:sldId id="319" r:id="rId11"/>
    <p:sldId id="320" r:id="rId12"/>
    <p:sldId id="288" r:id="rId13"/>
    <p:sldId id="321" r:id="rId14"/>
    <p:sldId id="323" r:id="rId15"/>
    <p:sldId id="342" r:id="rId16"/>
    <p:sldId id="343" r:id="rId17"/>
    <p:sldId id="344" r:id="rId18"/>
    <p:sldId id="345" r:id="rId19"/>
    <p:sldId id="346" r:id="rId20"/>
    <p:sldId id="347" r:id="rId21"/>
  </p:sldIdLst>
  <p:sldSz cx="10058400" cy="7772400"/>
  <p:notesSz cx="6858000" cy="9144000"/>
  <p:defaultTextStyle>
    <a:defPPr>
      <a:defRPr lang="en-US"/>
    </a:defPPr>
    <a:lvl1pPr marL="0" algn="l" defTabSz="50941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D769428B-BBDC-6546-B730-D0A3338B67FB}">
          <p14:sldIdLst/>
        </p14:section>
        <p14:section name="Untitled Section" id="{A38CFE75-8D3A-5B42-A488-7634AFF9DFD6}">
          <p14:sldIdLst/>
        </p14:section>
        <p14:section name="Untitled Section" id="{5DC3E7C3-09EE-954D-820E-1B2BCEEC2577}">
          <p14:sldIdLst>
            <p14:sldId id="258"/>
            <p14:sldId id="277"/>
            <p14:sldId id="280"/>
            <p14:sldId id="286"/>
            <p14:sldId id="319"/>
            <p14:sldId id="320"/>
            <p14:sldId id="288"/>
            <p14:sldId id="321"/>
            <p14:sldId id="323"/>
            <p14:sldId id="342"/>
            <p14:sldId id="343"/>
            <p14:sldId id="344"/>
            <p14:sldId id="345"/>
            <p14:sldId id="346"/>
            <p14:sldId id="347"/>
          </p14:sldIdLst>
        </p14:section>
        <p14:section name="Page 2" id="{41682DBF-5D40-F641-9666-622794617ED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168" userDrawn="1">
          <p15:clr>
            <a:srgbClr val="A4A3A4"/>
          </p15:clr>
        </p15:guide>
        <p15:guide id="3" orient="horz" pos="1824" userDrawn="1">
          <p15:clr>
            <a:srgbClr val="A4A3A4"/>
          </p15:clr>
        </p15:guide>
        <p15:guide id="4" orient="horz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48AA"/>
    <a:srgbClr val="203D89"/>
    <a:srgbClr val="D55320"/>
    <a:srgbClr val="203D7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17" autoAdjust="0"/>
    <p:restoredTop sz="94626"/>
  </p:normalViewPr>
  <p:slideViewPr>
    <p:cSldViewPr snapToGrid="0" snapToObjects="1">
      <p:cViewPr varScale="1">
        <p:scale>
          <a:sx n="60" d="100"/>
          <a:sy n="60" d="100"/>
        </p:scale>
        <p:origin x="1656" y="72"/>
      </p:cViewPr>
      <p:guideLst>
        <p:guide orient="horz" pos="2352"/>
        <p:guide pos="3168"/>
        <p:guide orient="horz" pos="1824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150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C831F1-4A1A-9046-BB96-40FE06F7D5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587160-D1CE-D440-96EA-27ACFF3D70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595D-0E85-834F-A9D0-56C95D37F945}" type="datetime1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050E3E-220C-D14B-A539-BE976F95A8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D33EB-1234-E748-A49E-174CB7D6F2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EFA3C-107A-4B4A-850A-8B22D8DC2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0397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DB8CA-D3AC-294A-BF0C-DA74C68B0A12}" type="datetime1">
              <a:rPr lang="en-US" smtClean="0"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E2BAD-38AF-A34C-87FB-518E07AE0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8388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447A1-E316-4F53-AC8A-7D617AC1BE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56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E5AD54-4C95-404B-8D02-6B6C4AEDE4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" y="1120112"/>
            <a:ext cx="9443720" cy="1928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775" y="1496291"/>
            <a:ext cx="8983579" cy="137991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203D8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Placeholder 63">
            <a:extLst>
              <a:ext uri="{FF2B5EF4-FFF2-40B4-BE49-F238E27FC236}">
                <a16:creationId xmlns:a16="http://schemas.microsoft.com/office/drawing/2014/main" id="{E62864D3-C584-7E4F-8347-02A1BFAFDB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7870" y="188937"/>
            <a:ext cx="781834" cy="1627237"/>
          </a:xfrm>
          <a:prstGeom prst="rect">
            <a:avLst/>
          </a:prstGeom>
          <a:solidFill>
            <a:schemeClr val="bg1">
              <a:alpha val="42000"/>
            </a:schemeClr>
          </a:solidFill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21047D2-6BB7-414E-A761-D7E75F8840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6705" y="3246451"/>
            <a:ext cx="9443720" cy="367028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816D36B8-92FA-4C83-A299-5C690F4C7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87321" y="7203863"/>
            <a:ext cx="1171079" cy="568535"/>
          </a:xfrm>
          <a:prstGeom prst="rect">
            <a:avLst/>
          </a:prstGeom>
        </p:spPr>
        <p:txBody>
          <a:bodyPr vert="horz" lIns="100584" tIns="50292" rIns="100584" bIns="50292" rtlCol="0" anchor="ctr"/>
          <a:lstStyle>
            <a:lvl1pPr algn="ctr">
              <a:defRPr sz="1760" b="1" i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9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0F6B639-C4D3-0743-938B-66F000114B2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3370" y="313058"/>
            <a:ext cx="9520555" cy="607758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16C84B0-D302-434C-8896-32C6CA87F11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4475" y="170770"/>
            <a:ext cx="9569071" cy="62359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 algn="ctr">
              <a:buFontTx/>
              <a:buNone/>
              <a:defRPr sz="2620" b="1" i="0">
                <a:solidFill>
                  <a:srgbClr val="003E7F"/>
                </a:solidFill>
                <a:latin typeface="Helvetica" pitchFamily="2" charset="0"/>
              </a:defRPr>
            </a:lvl1pPr>
          </a:lstStyle>
          <a:p>
            <a:endParaRPr lang="en-US" dirty="0"/>
          </a:p>
          <a:p>
            <a:r>
              <a:rPr lang="en-US" dirty="0"/>
              <a:t>Insert picture here</a:t>
            </a:r>
          </a:p>
          <a:p>
            <a:r>
              <a:rPr lang="en-US" dirty="0"/>
              <a:t>Want Big Impact—Use Big Images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948EB2-4867-D949-882D-86D223C04C7C}"/>
              </a:ext>
            </a:extLst>
          </p:cNvPr>
          <p:cNvSpPr/>
          <p:nvPr userDrawn="1"/>
        </p:nvSpPr>
        <p:spPr>
          <a:xfrm>
            <a:off x="122451" y="122645"/>
            <a:ext cx="9804753" cy="6324526"/>
          </a:xfrm>
          <a:prstGeom prst="rect">
            <a:avLst/>
          </a:prstGeom>
          <a:noFill/>
          <a:ln w="254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>
              <a:solidFill>
                <a:srgbClr val="0048AA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0642AA-C94E-7D42-94FE-CF5C96BBD4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2934" y="3886200"/>
            <a:ext cx="4782671" cy="2750588"/>
          </a:xfrm>
          <a:prstGeom prst="rect">
            <a:avLst/>
          </a:prstGeom>
          <a:solidFill>
            <a:schemeClr val="bg1">
              <a:alpha val="70000"/>
            </a:schemeClr>
          </a:solidFill>
          <a:ln w="127000" cap="sq">
            <a:noFill/>
            <a:round/>
          </a:ln>
        </p:spPr>
        <p:txBody>
          <a:bodyPr anchor="ctr">
            <a:normAutofit/>
          </a:bodyPr>
          <a:lstStyle>
            <a:lvl1pPr marL="0" indent="0" algn="ctr">
              <a:lnSpc>
                <a:spcPts val="1676"/>
              </a:lnSpc>
              <a:spcBef>
                <a:spcPts val="0"/>
              </a:spcBef>
              <a:buFontTx/>
              <a:buNone/>
              <a:defRPr sz="1456" b="0" i="0">
                <a:solidFill>
                  <a:srgbClr val="003E7F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66075" indent="0">
              <a:buFontTx/>
              <a:buNone/>
              <a:defRPr sz="961"/>
            </a:lvl2pPr>
            <a:lvl3pPr marL="732151" indent="0">
              <a:buFontTx/>
              <a:buNone/>
              <a:defRPr sz="961"/>
            </a:lvl3pPr>
            <a:lvl4pPr marL="1098226" indent="0">
              <a:buFontTx/>
              <a:buNone/>
              <a:defRPr sz="961"/>
            </a:lvl4pPr>
            <a:lvl5pPr marL="1464302" indent="0">
              <a:buFontTx/>
              <a:buNone/>
              <a:defRPr sz="961"/>
            </a:lvl5pPr>
          </a:lstStyle>
          <a:p>
            <a:pPr lvl="0"/>
            <a:r>
              <a:rPr lang="en-US" dirty="0"/>
              <a:t>Remember to bring the attention of </a:t>
            </a:r>
            <a:br>
              <a:rPr lang="en-US" dirty="0"/>
            </a:br>
            <a:r>
              <a:rPr lang="en-US" dirty="0"/>
              <a:t> your audience over a key concept and </a:t>
            </a:r>
            <a:br>
              <a:rPr lang="en-US" dirty="0"/>
            </a:br>
            <a:r>
              <a:rPr lang="en-US" dirty="0"/>
              <a:t>use big photos for big impacts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Insert your text here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BEF1C7-19CA-4249-8693-51BC0F3A1502}"/>
              </a:ext>
            </a:extLst>
          </p:cNvPr>
          <p:cNvSpPr txBox="1"/>
          <p:nvPr userDrawn="1"/>
        </p:nvSpPr>
        <p:spPr>
          <a:xfrm>
            <a:off x="2" y="6785287"/>
            <a:ext cx="184731" cy="3394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6" dirty="0"/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971B7526-237E-463A-A375-40B1CEB74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87322" y="7203865"/>
            <a:ext cx="1171079" cy="568535"/>
          </a:xfrm>
          <a:prstGeom prst="rect">
            <a:avLst/>
          </a:prstGeom>
        </p:spPr>
        <p:txBody>
          <a:bodyPr vert="horz" lIns="100584" tIns="50292" rIns="100584" bIns="50292" rtlCol="0" anchor="ctr"/>
          <a:lstStyle>
            <a:lvl1pPr algn="ctr">
              <a:defRPr sz="1281" b="1" i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88CB22-5FB3-5F4C-8665-90B262EE1A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16" y="272576"/>
            <a:ext cx="9513570" cy="16734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3E4CD3-7DB9-AA40-B587-2F3ABA40F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" y="529677"/>
            <a:ext cx="9019032" cy="1105861"/>
          </a:xfrm>
        </p:spPr>
        <p:txBody>
          <a:bodyPr>
            <a:normAutofit/>
          </a:bodyPr>
          <a:lstStyle>
            <a:lvl1pPr>
              <a:lnSpc>
                <a:spcPts val="2370"/>
              </a:lnSpc>
              <a:defRPr sz="2620" spc="0">
                <a:solidFill>
                  <a:srgbClr val="003E7F"/>
                </a:solidFill>
              </a:defRPr>
            </a:lvl1pPr>
          </a:lstStyle>
          <a:p>
            <a:r>
              <a:rPr lang="en-US" dirty="0"/>
              <a:t>Use graphics to explain your ideas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21392185-8EF9-A446-AF9F-CA1CD41FEFD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02256" y="4256197"/>
            <a:ext cx="1690765" cy="2203535"/>
          </a:xfrm>
          <a:prstGeom prst="rect">
            <a:avLst/>
          </a:prstGeom>
        </p:spPr>
        <p:txBody>
          <a:bodyPr vert="horz" wrap="square" lIns="0" tIns="0" rIns="0" bIns="0"/>
          <a:lstStyle>
            <a:lvl1pPr marL="228797" indent="-228797" algn="l" defTabSz="219645" fontAlgn="t">
              <a:lnSpc>
                <a:spcPts val="1281"/>
              </a:lnSpc>
              <a:spcBef>
                <a:spcPts val="0"/>
              </a:spcBef>
              <a:buClr>
                <a:srgbClr val="D55320"/>
              </a:buClr>
              <a:buFont typeface="Wingdings" pitchFamily="2" charset="2"/>
              <a:buChar char="§"/>
              <a:tabLst>
                <a:tab pos="219645" algn="l"/>
                <a:tab pos="366075" algn="l"/>
              </a:tabLst>
              <a:defRPr sz="1121" b="0" i="0" spc="0">
                <a:latin typeface="Helvetica" pitchFamily="2" charset="0"/>
                <a:cs typeface="Arial" panose="020B0604020202020204" pitchFamily="34" charset="0"/>
              </a:defRPr>
            </a:lvl1pPr>
            <a:lvl2pPr marL="366075" indent="0" algn="l">
              <a:buNone/>
              <a:defRPr sz="961" b="0" i="0" spc="0">
                <a:latin typeface="Helvetica" pitchFamily="2" charset="0"/>
                <a:cs typeface="Arial" panose="020B0604020202020204" pitchFamily="34" charset="0"/>
              </a:defRPr>
            </a:lvl2pPr>
            <a:lvl3pPr marL="732151" indent="0" algn="l">
              <a:buNone/>
              <a:defRPr sz="961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98226" indent="0" algn="l">
              <a:buNone/>
              <a:defRPr sz="961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64302" indent="0" algn="l">
              <a:buNone/>
              <a:defRPr sz="961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Here you have a list of items</a:t>
            </a:r>
          </a:p>
          <a:p>
            <a:pPr lvl="1"/>
            <a:r>
              <a:rPr lang="en-US" dirty="0"/>
              <a:t>Your audience will listen to you or read the content, but won’t do both.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F17011A-5528-E24F-A093-2EF872B4261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8832" y="2264386"/>
            <a:ext cx="1624187" cy="1673405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marL="0" indent="0" algn="ctr">
              <a:buFontTx/>
              <a:buNone/>
              <a:defRPr sz="1441" b="0" i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05E1152C-2FF4-B349-ABD9-0A529EFC836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29597" y="2264386"/>
            <a:ext cx="1624187" cy="1673405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marL="0" indent="0" algn="ctr">
              <a:buFontTx/>
              <a:buNone/>
              <a:defRPr sz="1441" b="0" i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6B9A20EE-318F-2F48-A2AE-EF1FD34FC19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609981" y="2264386"/>
            <a:ext cx="1624187" cy="1673405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marL="0" indent="0" algn="ctr">
              <a:buFontTx/>
              <a:buNone/>
              <a:defRPr sz="1441" b="0" i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0D2AE356-ADCE-A346-A8ED-F3A770B4853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049215" y="2264386"/>
            <a:ext cx="1624187" cy="1673405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marL="0" indent="0" algn="ctr">
              <a:buFontTx/>
              <a:buNone/>
              <a:defRPr sz="1441" b="0" i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CEBCC377-4F53-C445-8B18-6A9FF9223EC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049216" y="4256197"/>
            <a:ext cx="1690765" cy="2203535"/>
          </a:xfrm>
          <a:prstGeom prst="rect">
            <a:avLst/>
          </a:prstGeom>
        </p:spPr>
        <p:txBody>
          <a:bodyPr vert="horz" wrap="square" lIns="0" tIns="0" rIns="0" bIns="0"/>
          <a:lstStyle>
            <a:lvl1pPr marL="228797" indent="-228797" algn="l" defTabSz="219645" fontAlgn="t">
              <a:lnSpc>
                <a:spcPts val="1281"/>
              </a:lnSpc>
              <a:spcBef>
                <a:spcPts val="0"/>
              </a:spcBef>
              <a:buClr>
                <a:srgbClr val="D55320"/>
              </a:buClr>
              <a:buFont typeface="Wingdings" pitchFamily="2" charset="2"/>
              <a:buChar char="§"/>
              <a:tabLst>
                <a:tab pos="219645" algn="l"/>
                <a:tab pos="366075" algn="l"/>
              </a:tabLst>
              <a:defRPr sz="1121" b="0" i="0" spc="0">
                <a:latin typeface="Helvetica" pitchFamily="2" charset="0"/>
                <a:cs typeface="Arial" panose="020B0604020202020204" pitchFamily="34" charset="0"/>
              </a:defRPr>
            </a:lvl1pPr>
            <a:lvl2pPr marL="366075" indent="0" algn="l">
              <a:buNone/>
              <a:defRPr sz="961" b="0" i="0" spc="0">
                <a:latin typeface="Helvetica" pitchFamily="2" charset="0"/>
                <a:cs typeface="Arial" panose="020B0604020202020204" pitchFamily="34" charset="0"/>
              </a:defRPr>
            </a:lvl2pPr>
            <a:lvl3pPr marL="732151" indent="0" algn="l">
              <a:buNone/>
              <a:defRPr sz="961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98226" indent="0" algn="l">
              <a:buNone/>
              <a:defRPr sz="961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64302" indent="0" algn="l">
              <a:buNone/>
              <a:defRPr sz="961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Here you have a list of items</a:t>
            </a:r>
          </a:p>
          <a:p>
            <a:pPr lvl="1"/>
            <a:r>
              <a:rPr lang="en-US" dirty="0"/>
              <a:t>Your audience will listen to you or read the content, but won’t do both.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DF1A9F3F-41C1-3943-BD6E-0BD857F258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5329598" y="4256197"/>
            <a:ext cx="1690765" cy="2203535"/>
          </a:xfrm>
          <a:prstGeom prst="rect">
            <a:avLst/>
          </a:prstGeom>
        </p:spPr>
        <p:txBody>
          <a:bodyPr vert="horz" wrap="square" lIns="0" tIns="0" rIns="0" bIns="0"/>
          <a:lstStyle>
            <a:lvl1pPr marL="228797" indent="-228797" algn="l" defTabSz="219645" fontAlgn="t">
              <a:lnSpc>
                <a:spcPts val="1281"/>
              </a:lnSpc>
              <a:spcBef>
                <a:spcPts val="0"/>
              </a:spcBef>
              <a:buClr>
                <a:srgbClr val="D55320"/>
              </a:buClr>
              <a:buFont typeface="Wingdings" pitchFamily="2" charset="2"/>
              <a:buChar char="§"/>
              <a:tabLst>
                <a:tab pos="219645" algn="l"/>
                <a:tab pos="366075" algn="l"/>
              </a:tabLst>
              <a:defRPr sz="1121" b="0" i="0" spc="0">
                <a:latin typeface="Helvetica" pitchFamily="2" charset="0"/>
                <a:cs typeface="Arial" panose="020B0604020202020204" pitchFamily="34" charset="0"/>
              </a:defRPr>
            </a:lvl1pPr>
            <a:lvl2pPr marL="366075" indent="0" algn="l">
              <a:buNone/>
              <a:defRPr sz="961" b="0" i="0" spc="0">
                <a:latin typeface="Helvetica" pitchFamily="2" charset="0"/>
                <a:cs typeface="Arial" panose="020B0604020202020204" pitchFamily="34" charset="0"/>
              </a:defRPr>
            </a:lvl2pPr>
            <a:lvl3pPr marL="732151" indent="0" algn="l">
              <a:buNone/>
              <a:defRPr sz="961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98226" indent="0" algn="l">
              <a:buNone/>
              <a:defRPr sz="961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64302" indent="0" algn="l">
              <a:buNone/>
              <a:defRPr sz="961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Here you have a list of items</a:t>
            </a:r>
          </a:p>
          <a:p>
            <a:pPr lvl="1"/>
            <a:r>
              <a:rPr lang="en-US" dirty="0"/>
              <a:t>Your audience will listen to you or read the content, but won’t do both.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5323D8B3-A8E0-3849-B66B-A7E4F5479A4C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7576692" y="4256197"/>
            <a:ext cx="1690765" cy="2203535"/>
          </a:xfrm>
          <a:prstGeom prst="rect">
            <a:avLst/>
          </a:prstGeom>
        </p:spPr>
        <p:txBody>
          <a:bodyPr vert="horz" wrap="square" lIns="0" tIns="0" rIns="0" bIns="0"/>
          <a:lstStyle>
            <a:lvl1pPr marL="228797" indent="-228797" algn="l" defTabSz="219645" fontAlgn="t">
              <a:lnSpc>
                <a:spcPts val="1281"/>
              </a:lnSpc>
              <a:spcBef>
                <a:spcPts val="0"/>
              </a:spcBef>
              <a:buClr>
                <a:srgbClr val="D55320"/>
              </a:buClr>
              <a:buFont typeface="Wingdings" pitchFamily="2" charset="2"/>
              <a:buChar char="§"/>
              <a:tabLst>
                <a:tab pos="219645" algn="l"/>
                <a:tab pos="366075" algn="l"/>
              </a:tabLst>
              <a:defRPr sz="1121" b="0" i="0" spc="0">
                <a:latin typeface="Helvetica" pitchFamily="2" charset="0"/>
                <a:cs typeface="Arial" panose="020B0604020202020204" pitchFamily="34" charset="0"/>
              </a:defRPr>
            </a:lvl1pPr>
            <a:lvl2pPr marL="366075" indent="0" algn="l">
              <a:buNone/>
              <a:defRPr sz="961" b="0" i="0" spc="0">
                <a:latin typeface="Helvetica" pitchFamily="2" charset="0"/>
                <a:cs typeface="Arial" panose="020B0604020202020204" pitchFamily="34" charset="0"/>
              </a:defRPr>
            </a:lvl2pPr>
            <a:lvl3pPr marL="732151" indent="0" algn="l">
              <a:buNone/>
              <a:defRPr sz="961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98226" indent="0" algn="l">
              <a:buNone/>
              <a:defRPr sz="961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64302" indent="0" algn="l">
              <a:buNone/>
              <a:defRPr sz="961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Here you have a list of items</a:t>
            </a:r>
          </a:p>
          <a:p>
            <a:pPr lvl="1"/>
            <a:r>
              <a:rPr lang="en-US" dirty="0"/>
              <a:t>Your audience will listen to you or read the content, but won’t do both.</a:t>
            </a:r>
          </a:p>
        </p:txBody>
      </p:sp>
      <p:sp>
        <p:nvSpPr>
          <p:cNvPr id="21" name="Slide Number Placeholder 12">
            <a:extLst>
              <a:ext uri="{FF2B5EF4-FFF2-40B4-BE49-F238E27FC236}">
                <a16:creationId xmlns:a16="http://schemas.microsoft.com/office/drawing/2014/main" id="{CA4AE114-8006-42FA-8ACB-12686083D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87322" y="7203865"/>
            <a:ext cx="1171079" cy="568535"/>
          </a:xfrm>
          <a:prstGeom prst="rect">
            <a:avLst/>
          </a:prstGeom>
        </p:spPr>
        <p:txBody>
          <a:bodyPr vert="horz" lIns="100584" tIns="50292" rIns="100584" bIns="50292" rtlCol="0" anchor="ctr"/>
          <a:lstStyle>
            <a:lvl1pPr algn="ctr">
              <a:defRPr sz="1281" b="1" i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998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E1479CEA-C2FD-1B4F-B360-F53125D0AD63}"/>
              </a:ext>
            </a:extLst>
          </p:cNvPr>
          <p:cNvSpPr/>
          <p:nvPr userDrawn="1"/>
        </p:nvSpPr>
        <p:spPr>
          <a:xfrm>
            <a:off x="-24295" y="0"/>
            <a:ext cx="1772885" cy="6736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CEE8A47E-EA49-2443-817A-4731F19EA6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265" y="205200"/>
            <a:ext cx="7932589" cy="1784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85475" y="396165"/>
            <a:ext cx="7603958" cy="159380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329" b="1" i="0">
                <a:solidFill>
                  <a:srgbClr val="003E7F"/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header. Use Charts to explain your ideas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6926F8C6-065D-B04B-ABE7-0A1F2EDD97F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28337" y="253326"/>
            <a:ext cx="1475874" cy="6339981"/>
          </a:xfrm>
          <a:prstGeom prst="rect">
            <a:avLst/>
          </a:prstGeom>
        </p:spPr>
        <p:txBody>
          <a:bodyPr vert="horz"/>
          <a:lstStyle>
            <a:lvl1pPr marL="0" indent="0" algn="l" defTabSz="219645" fontAlgn="t">
              <a:lnSpc>
                <a:spcPts val="1281"/>
              </a:lnSpc>
              <a:spcBef>
                <a:spcPts val="0"/>
              </a:spcBef>
              <a:buNone/>
              <a:tabLst>
                <a:tab pos="219645" algn="l"/>
                <a:tab pos="366075" algn="l"/>
              </a:tabLst>
              <a:defRPr sz="961" b="0" i="1">
                <a:latin typeface="Helvetica" pitchFamily="2" charset="0"/>
                <a:cs typeface="Arial" panose="020B0604020202020204" pitchFamily="34" charset="0"/>
              </a:defRPr>
            </a:lvl1pPr>
            <a:lvl2pPr marL="366075" indent="0" algn="l">
              <a:buNone/>
              <a:defRPr sz="961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2151" indent="0" algn="l">
              <a:buNone/>
              <a:defRPr sz="961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98226" indent="0" algn="l">
              <a:buNone/>
              <a:defRPr sz="961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64302" indent="0" algn="l">
              <a:buNone/>
              <a:defRPr sz="961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70A22199-A6AA-5049-94FC-7D1E3B51830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604087" y="2304740"/>
            <a:ext cx="2374230" cy="4431034"/>
          </a:xfrm>
          <a:prstGeom prst="rect">
            <a:avLst/>
          </a:prstGeom>
        </p:spPr>
        <p:txBody>
          <a:bodyPr vert="horz"/>
          <a:lstStyle>
            <a:lvl1pPr marL="0" indent="0" algn="l" defTabSz="219645" fontAlgn="t">
              <a:lnSpc>
                <a:spcPts val="1281"/>
              </a:lnSpc>
              <a:spcBef>
                <a:spcPts val="0"/>
              </a:spcBef>
              <a:buNone/>
              <a:tabLst>
                <a:tab pos="219645" algn="l"/>
                <a:tab pos="366075" algn="l"/>
              </a:tabLst>
              <a:defRPr sz="801" b="0" i="0">
                <a:latin typeface="Helvetica" pitchFamily="2" charset="0"/>
                <a:cs typeface="Arial" panose="020B0604020202020204" pitchFamily="34" charset="0"/>
              </a:defRPr>
            </a:lvl1pPr>
            <a:lvl2pPr marL="366075" indent="0" algn="l">
              <a:buNone/>
              <a:defRPr sz="961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2151" indent="0" algn="l">
              <a:buNone/>
              <a:defRPr sz="961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98226" indent="0" algn="l">
              <a:buNone/>
              <a:defRPr sz="961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64302" indent="0" algn="l">
              <a:buNone/>
              <a:defRPr sz="961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D2176FC7-4C19-454E-B2DD-D6156F025AE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299160" y="2304740"/>
            <a:ext cx="2374230" cy="4431034"/>
          </a:xfrm>
          <a:prstGeom prst="rect">
            <a:avLst/>
          </a:prstGeom>
        </p:spPr>
        <p:txBody>
          <a:bodyPr vert="horz"/>
          <a:lstStyle>
            <a:lvl1pPr marL="0" indent="0" algn="l" defTabSz="219645" fontAlgn="t">
              <a:lnSpc>
                <a:spcPts val="1281"/>
              </a:lnSpc>
              <a:spcBef>
                <a:spcPts val="0"/>
              </a:spcBef>
              <a:buNone/>
              <a:tabLst>
                <a:tab pos="219645" algn="l"/>
                <a:tab pos="366075" algn="l"/>
              </a:tabLst>
              <a:defRPr sz="801" b="0" i="0">
                <a:latin typeface="Helvetica" pitchFamily="2" charset="0"/>
                <a:cs typeface="Arial" panose="020B0604020202020204" pitchFamily="34" charset="0"/>
              </a:defRPr>
            </a:lvl1pPr>
            <a:lvl2pPr marL="366075" indent="0" algn="l">
              <a:buNone/>
              <a:defRPr sz="961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2151" indent="0" algn="l">
              <a:buNone/>
              <a:defRPr sz="961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98226" indent="0" algn="l">
              <a:buNone/>
              <a:defRPr sz="961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64302" indent="0" algn="l">
              <a:buNone/>
              <a:defRPr sz="961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316B68BC-2980-2944-B39D-D7C6143DA71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4987" y="2929635"/>
            <a:ext cx="2768891" cy="2852797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marL="0" indent="0" algn="ctr">
              <a:buFontTx/>
              <a:buNone/>
              <a:defRPr sz="1441" b="0" i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2" name="Slide Number Placeholder 12">
            <a:extLst>
              <a:ext uri="{FF2B5EF4-FFF2-40B4-BE49-F238E27FC236}">
                <a16:creationId xmlns:a16="http://schemas.microsoft.com/office/drawing/2014/main" id="{57DA7D12-BB78-44BD-8CF9-6393BD30F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87322" y="7203865"/>
            <a:ext cx="1171079" cy="568535"/>
          </a:xfrm>
          <a:prstGeom prst="rect">
            <a:avLst/>
          </a:prstGeom>
        </p:spPr>
        <p:txBody>
          <a:bodyPr vert="horz" lIns="100584" tIns="50292" rIns="100584" bIns="50292" rtlCol="0" anchor="ctr"/>
          <a:lstStyle>
            <a:lvl1pPr algn="ctr">
              <a:defRPr sz="1281" b="1" i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96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CDD1F42-3D36-DC40-A64E-5E6C60BA86E2}"/>
              </a:ext>
            </a:extLst>
          </p:cNvPr>
          <p:cNvSpPr/>
          <p:nvPr userDrawn="1"/>
        </p:nvSpPr>
        <p:spPr>
          <a:xfrm>
            <a:off x="1" y="-19791"/>
            <a:ext cx="3062923" cy="6736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C3C93B-B6A7-F14B-9254-A85162EBC5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6920" y="253326"/>
            <a:ext cx="6455537" cy="17847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96922" y="2364465"/>
            <a:ext cx="6455536" cy="4351824"/>
          </a:xfrm>
          <a:prstGeom prst="rect">
            <a:avLst/>
          </a:prstGeom>
        </p:spPr>
        <p:txBody>
          <a:bodyPr>
            <a:normAutofit/>
          </a:bodyPr>
          <a:lstStyle>
            <a:lvl1pPr marL="45759" indent="-228797" algn="l">
              <a:lnSpc>
                <a:spcPts val="1616"/>
              </a:lnSpc>
              <a:spcBef>
                <a:spcPts val="0"/>
              </a:spcBef>
              <a:buClr>
                <a:srgbClr val="FFA900"/>
              </a:buClr>
              <a:buFont typeface="Helvetica" pitchFamily="2" charset="0"/>
              <a:buChar char="●"/>
              <a:defRPr sz="1165" b="0" i="0">
                <a:latin typeface="Helvetica" pitchFamily="2" charset="0"/>
                <a:cs typeface="Arial" panose="020B0604020202020204" pitchFamily="34" charset="0"/>
              </a:defRPr>
            </a:lvl1pPr>
            <a:lvl2pPr marL="366075" indent="0" algn="l">
              <a:buFontTx/>
              <a:buNone/>
              <a:defRPr sz="961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2151" indent="0" algn="l">
              <a:buFontTx/>
              <a:buNone/>
              <a:defRPr sz="961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98226" indent="0" algn="l">
              <a:buFontTx/>
              <a:buNone/>
              <a:defRPr sz="961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64302" indent="0" algn="l">
              <a:buFontTx/>
              <a:buNone/>
              <a:defRPr sz="961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Here you have a list of items</a:t>
            </a:r>
          </a:p>
          <a:p>
            <a:pPr lvl="0"/>
            <a:r>
              <a:rPr lang="en-US" dirty="0"/>
              <a:t>And some text</a:t>
            </a:r>
          </a:p>
          <a:p>
            <a:pPr lvl="0"/>
            <a:r>
              <a:rPr lang="en-US" dirty="0"/>
              <a:t>But remember not to overload your slides with content</a:t>
            </a:r>
          </a:p>
          <a:p>
            <a:pPr lvl="0"/>
            <a:r>
              <a:rPr lang="en-US" dirty="0"/>
              <a:t>Your audience will listen to you or read the content, </a:t>
            </a:r>
            <a:br>
              <a:rPr lang="en-US" dirty="0"/>
            </a:br>
            <a:r>
              <a:rPr lang="en-US" dirty="0"/>
              <a:t>but won’t do both.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1AA3527-FA62-3643-A32C-0DE752E78235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449053" y="449073"/>
            <a:ext cx="6160168" cy="15890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620" b="1" i="0">
                <a:solidFill>
                  <a:srgbClr val="003E7F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66075" indent="0" algn="ctr">
              <a:buNone/>
              <a:defRPr sz="1601"/>
            </a:lvl2pPr>
            <a:lvl3pPr marL="732151" indent="0" algn="ctr">
              <a:buNone/>
              <a:defRPr sz="1441"/>
            </a:lvl3pPr>
            <a:lvl4pPr marL="1098226" indent="0" algn="ctr">
              <a:buNone/>
              <a:defRPr sz="1281"/>
            </a:lvl4pPr>
            <a:lvl5pPr marL="1464302" indent="0" algn="ctr">
              <a:buNone/>
              <a:defRPr sz="1281"/>
            </a:lvl5pPr>
            <a:lvl6pPr marL="1830377" indent="0" algn="ctr">
              <a:buNone/>
              <a:defRPr sz="1281"/>
            </a:lvl6pPr>
            <a:lvl7pPr marL="2196453" indent="0" algn="ctr">
              <a:buNone/>
              <a:defRPr sz="1281"/>
            </a:lvl7pPr>
            <a:lvl8pPr marL="2562528" indent="0" algn="ctr">
              <a:buNone/>
              <a:defRPr sz="1281"/>
            </a:lvl8pPr>
            <a:lvl9pPr marL="2928604" indent="0" algn="ctr">
              <a:buNone/>
              <a:defRPr sz="1281"/>
            </a:lvl9pPr>
          </a:lstStyle>
          <a:p>
            <a:r>
              <a:rPr lang="en-US" dirty="0"/>
              <a:t>Use chart to explain </a:t>
            </a:r>
            <a:br>
              <a:rPr lang="en-US" dirty="0"/>
            </a:br>
            <a:r>
              <a:rPr lang="en-US" dirty="0"/>
              <a:t>your ideas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6666A88B-C6F0-BC4D-9F12-CFAFCC610570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218663" y="253327"/>
            <a:ext cx="2646587" cy="415328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D6D04993-8CA1-4E8E-A24B-725ED6D5A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87322" y="7203865"/>
            <a:ext cx="1171079" cy="568535"/>
          </a:xfrm>
          <a:prstGeom prst="rect">
            <a:avLst/>
          </a:prstGeom>
        </p:spPr>
        <p:txBody>
          <a:bodyPr vert="horz" lIns="100584" tIns="50292" rIns="100584" bIns="50292" rtlCol="0" anchor="ctr"/>
          <a:lstStyle>
            <a:lvl1pPr algn="ctr">
              <a:defRPr sz="1281" b="1" i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99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3C14F30-98EA-DB40-9F26-C6859977261E}"/>
              </a:ext>
            </a:extLst>
          </p:cNvPr>
          <p:cNvSpPr/>
          <p:nvPr userDrawn="1"/>
        </p:nvSpPr>
        <p:spPr>
          <a:xfrm>
            <a:off x="6664784" y="1"/>
            <a:ext cx="3393617" cy="6736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17377C-5F33-4E4E-BDDD-B0EA39242E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56" y="282114"/>
            <a:ext cx="6160770" cy="17847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EE4D2-0606-184C-84F2-461F4610851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8192" y="4099223"/>
            <a:ext cx="5386834" cy="2636859"/>
          </a:xfrm>
          <a:prstGeom prst="rect">
            <a:avLst/>
          </a:prstGeom>
        </p:spPr>
        <p:txBody>
          <a:bodyPr>
            <a:normAutofit/>
          </a:bodyPr>
          <a:lstStyle>
            <a:lvl1pPr marL="183038" indent="-183038" algn="l">
              <a:lnSpc>
                <a:spcPct val="100000"/>
              </a:lnSpc>
              <a:buClr>
                <a:srgbClr val="D55320"/>
              </a:buClr>
              <a:buFont typeface="+mj-lt"/>
              <a:buAutoNum type="arabicPeriod"/>
              <a:defRPr sz="1019" b="0" i="0">
                <a:latin typeface="Helvetica" pitchFamily="2" charset="0"/>
                <a:cs typeface="Arial" panose="020B0604020202020204" pitchFamily="34" charset="0"/>
              </a:defRPr>
            </a:lvl1pPr>
            <a:lvl2pPr marL="366075" indent="0" algn="l">
              <a:buFontTx/>
              <a:buNone/>
              <a:defRPr sz="961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2151" indent="0" algn="l">
              <a:buFontTx/>
              <a:buNone/>
              <a:defRPr sz="961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98226" indent="0" algn="l">
              <a:buFontTx/>
              <a:buNone/>
              <a:defRPr sz="961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64302" indent="0" algn="l">
              <a:buFontTx/>
              <a:buNone/>
              <a:defRPr sz="961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Here you have a second list of items</a:t>
            </a:r>
          </a:p>
          <a:p>
            <a:pPr lvl="0"/>
            <a:r>
              <a:rPr lang="en-US" dirty="0"/>
              <a:t>And some text</a:t>
            </a:r>
          </a:p>
          <a:p>
            <a:pPr lvl="0"/>
            <a:r>
              <a:rPr lang="en-US" dirty="0"/>
              <a:t>But remember not to overload your slides with content</a:t>
            </a:r>
          </a:p>
          <a:p>
            <a:pPr lvl="0"/>
            <a:r>
              <a:rPr lang="en-US" dirty="0"/>
              <a:t>Your audience will listen to you or read the content, </a:t>
            </a:r>
            <a:br>
              <a:rPr lang="en-US" dirty="0"/>
            </a:br>
            <a:r>
              <a:rPr lang="en-US" dirty="0"/>
              <a:t>but won’t do both.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9307D1E-E59F-FD47-937F-DF9CCF31B8C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85011" y="433138"/>
            <a:ext cx="5871410" cy="16323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329" b="1" i="0">
                <a:solidFill>
                  <a:srgbClr val="003E7F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66075" indent="0" algn="ctr">
              <a:buNone/>
              <a:defRPr sz="1601"/>
            </a:lvl2pPr>
            <a:lvl3pPr marL="732151" indent="0" algn="ctr">
              <a:buNone/>
              <a:defRPr sz="1441"/>
            </a:lvl3pPr>
            <a:lvl4pPr marL="1098226" indent="0" algn="ctr">
              <a:buNone/>
              <a:defRPr sz="1281"/>
            </a:lvl4pPr>
            <a:lvl5pPr marL="1464302" indent="0" algn="ctr">
              <a:buNone/>
              <a:defRPr sz="1281"/>
            </a:lvl5pPr>
            <a:lvl6pPr marL="1830377" indent="0" algn="ctr">
              <a:buNone/>
              <a:defRPr sz="1281"/>
            </a:lvl6pPr>
            <a:lvl7pPr marL="2196453" indent="0" algn="ctr">
              <a:buNone/>
              <a:defRPr sz="1281"/>
            </a:lvl7pPr>
            <a:lvl8pPr marL="2562528" indent="0" algn="ctr">
              <a:buNone/>
              <a:defRPr sz="1281"/>
            </a:lvl8pPr>
            <a:lvl9pPr marL="2928604" indent="0" algn="ctr">
              <a:buNone/>
              <a:defRPr sz="1281"/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A841714-E81D-AA43-AFFC-8B03AFFFF21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85011" y="2302936"/>
            <a:ext cx="6030015" cy="1796287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 algn="l" defTabSz="146430">
              <a:lnSpc>
                <a:spcPct val="100000"/>
              </a:lnSpc>
              <a:spcBef>
                <a:spcPts val="0"/>
              </a:spcBef>
              <a:buClr>
                <a:srgbClr val="D55320"/>
              </a:buClr>
              <a:buFont typeface="Arial" panose="020B0604020202020204" pitchFamily="34" charset="0"/>
              <a:buNone/>
              <a:defRPr sz="1310" b="0" i="0" kern="0" baseline="0">
                <a:latin typeface="Helvetica" pitchFamily="2" charset="0"/>
                <a:cs typeface="Arial" panose="020B0604020202020204" pitchFamily="34" charset="0"/>
              </a:defRPr>
            </a:lvl1pPr>
            <a:lvl2pPr marL="366075" indent="0" algn="l">
              <a:buFontTx/>
              <a:buNone/>
              <a:defRPr sz="961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2151" indent="0" algn="l">
              <a:buFontTx/>
              <a:buNone/>
              <a:defRPr sz="961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98226" indent="0" algn="l">
              <a:buFontTx/>
              <a:buNone/>
              <a:defRPr sz="961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64302" indent="0" algn="l">
              <a:buFontTx/>
              <a:buNone/>
              <a:defRPr sz="961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Here you have some text, but remember not to overload your slides with content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Your audience will listen to you or read the content, </a:t>
            </a:r>
          </a:p>
          <a:p>
            <a:pPr lvl="0"/>
            <a:r>
              <a:rPr lang="en-US" dirty="0"/>
              <a:t>but won’t do both.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3278F2D-788A-414F-8031-7FFFF2E773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09683" y="282112"/>
            <a:ext cx="2894460" cy="61881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5875">
            <a:solidFill>
              <a:schemeClr val="bg1"/>
            </a:solidFill>
          </a:ln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Slide Number Placeholder 12">
            <a:extLst>
              <a:ext uri="{FF2B5EF4-FFF2-40B4-BE49-F238E27FC236}">
                <a16:creationId xmlns:a16="http://schemas.microsoft.com/office/drawing/2014/main" id="{7C3CD25F-3885-4AB9-AD54-025367DF7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87322" y="7203865"/>
            <a:ext cx="1171079" cy="568535"/>
          </a:xfrm>
          <a:prstGeom prst="rect">
            <a:avLst/>
          </a:prstGeom>
        </p:spPr>
        <p:txBody>
          <a:bodyPr vert="horz" lIns="100584" tIns="50292" rIns="100584" bIns="50292" rtlCol="0" anchor="ctr"/>
          <a:lstStyle>
            <a:lvl1pPr algn="ctr">
              <a:defRPr sz="1281" b="1" i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820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372A21-E0F6-1C4A-B698-ECD0D60F83A8}"/>
              </a:ext>
            </a:extLst>
          </p:cNvPr>
          <p:cNvSpPr txBox="1"/>
          <p:nvPr userDrawn="1"/>
        </p:nvSpPr>
        <p:spPr>
          <a:xfrm>
            <a:off x="3673503" y="395322"/>
            <a:ext cx="615651" cy="12752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7687" b="1" i="0" dirty="0">
                <a:solidFill>
                  <a:srgbClr val="FFC000"/>
                </a:solidFill>
                <a:latin typeface="Adobe Garamond Pro" panose="02020502060506020403" pitchFamily="18" charset="77"/>
              </a:rPr>
              <a:t>{</a:t>
            </a:r>
            <a:endParaRPr lang="en-US" sz="7687" b="1" i="0" dirty="0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5D203E-AD0B-E147-A883-369C5E25B700}"/>
              </a:ext>
            </a:extLst>
          </p:cNvPr>
          <p:cNvSpPr txBox="1"/>
          <p:nvPr userDrawn="1"/>
        </p:nvSpPr>
        <p:spPr>
          <a:xfrm>
            <a:off x="5431539" y="395322"/>
            <a:ext cx="682221" cy="12752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7687" b="1" i="0" dirty="0">
                <a:solidFill>
                  <a:srgbClr val="FFC000"/>
                </a:solidFill>
                <a:latin typeface="Adobe Garamond Pro" panose="02020502060506020403" pitchFamily="18" charset="77"/>
              </a:rPr>
              <a:t>}</a:t>
            </a:r>
            <a:endParaRPr lang="en-US" sz="7687" b="1" i="0" dirty="0">
              <a:solidFill>
                <a:srgbClr val="FFC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2934AB-B0E1-4247-9E39-C63DEBC709F5}"/>
              </a:ext>
            </a:extLst>
          </p:cNvPr>
          <p:cNvSpPr/>
          <p:nvPr userDrawn="1"/>
        </p:nvSpPr>
        <p:spPr>
          <a:xfrm>
            <a:off x="1005840" y="1301158"/>
            <a:ext cx="8002016" cy="4962820"/>
          </a:xfrm>
          <a:prstGeom prst="rect">
            <a:avLst/>
          </a:prstGeom>
          <a:noFill/>
          <a:ln w="6350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>
              <a:solidFill>
                <a:srgbClr val="0048AA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642D2-EC25-F741-B326-3036018D8B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3473" y="2210818"/>
            <a:ext cx="7454391" cy="3684693"/>
          </a:xfrm>
          <a:prstGeom prst="rect">
            <a:avLst/>
          </a:prstGeom>
        </p:spPr>
        <p:txBody>
          <a:bodyPr/>
          <a:lstStyle>
            <a:lvl1pPr marL="0" marR="0" indent="0" algn="ctr" defTabSz="3660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Helvetica" pitchFamily="2" charset="0"/>
              </a:defRPr>
            </a:lvl1pPr>
          </a:lstStyle>
          <a:p>
            <a:pPr marL="0" marR="0" lvl="0" indent="0" algn="ctr" defTabSz="3660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22" b="0" i="0" dirty="0">
                <a:latin typeface="Arial" panose="020B0604020202020204" pitchFamily="34" charset="0"/>
                <a:cs typeface="Arial" panose="020B0604020202020204" pitchFamily="34" charset="0"/>
              </a:rPr>
              <a:t>Insert your quotation here to start or </a:t>
            </a:r>
            <a:br>
              <a:rPr lang="en-US" sz="1922" b="0" i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22" b="0" i="0" dirty="0">
                <a:latin typeface="Arial" panose="020B0604020202020204" pitchFamily="34" charset="0"/>
                <a:cs typeface="Arial" panose="020B0604020202020204" pitchFamily="34" charset="0"/>
              </a:rPr>
              <a:t>to end your presentation</a:t>
            </a:r>
          </a:p>
          <a:p>
            <a:pPr marL="0" indent="0" algn="ctr">
              <a:buNone/>
            </a:pPr>
            <a:endParaRPr lang="en-US" sz="1922" i="1" dirty="0">
              <a:latin typeface="Adobe Garamond Pro" panose="02020502060506020403" pitchFamily="18" charset="77"/>
            </a:endParaRPr>
          </a:p>
          <a:p>
            <a:pPr marL="0" indent="0" algn="ctr">
              <a:buNone/>
            </a:pPr>
            <a:r>
              <a:rPr lang="en-US" sz="2242" i="1" dirty="0">
                <a:latin typeface="Adobe Garamond Pro" panose="02020502060506020403" pitchFamily="18" charset="77"/>
              </a:rPr>
              <a:t>“Quotations are commonly printed as a means </a:t>
            </a:r>
            <a:br>
              <a:rPr lang="en-US" sz="2242" i="1" dirty="0">
                <a:latin typeface="Adobe Garamond Pro" panose="02020502060506020403" pitchFamily="18" charset="77"/>
              </a:rPr>
            </a:br>
            <a:r>
              <a:rPr lang="en-US" sz="2242" i="1" dirty="0">
                <a:latin typeface="Adobe Garamond Pro" panose="02020502060506020403" pitchFamily="18" charset="77"/>
              </a:rPr>
              <a:t>of inspiration and to invoke philosophical </a:t>
            </a:r>
            <a:br>
              <a:rPr lang="en-US" sz="2242" i="1" dirty="0">
                <a:latin typeface="Adobe Garamond Pro" panose="02020502060506020403" pitchFamily="18" charset="77"/>
              </a:rPr>
            </a:br>
            <a:r>
              <a:rPr lang="en-US" sz="2242" i="1" dirty="0">
                <a:latin typeface="Adobe Garamond Pro" panose="02020502060506020403" pitchFamily="18" charset="77"/>
              </a:rPr>
              <a:t>thoughts from the reader.”</a:t>
            </a:r>
          </a:p>
        </p:txBody>
      </p:sp>
      <p:pic>
        <p:nvPicPr>
          <p:cNvPr id="14" name="Picture Placeholder 63">
            <a:extLst>
              <a:ext uri="{FF2B5EF4-FFF2-40B4-BE49-F238E27FC236}">
                <a16:creationId xmlns:a16="http://schemas.microsoft.com/office/drawing/2014/main" id="{DA44A024-7DFD-5549-86BB-F62642225C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8505" y="547034"/>
            <a:ext cx="781834" cy="1627237"/>
          </a:xfrm>
          <a:prstGeom prst="rect">
            <a:avLst/>
          </a:prstGeom>
          <a:solidFill>
            <a:schemeClr val="bg1">
              <a:alpha val="42000"/>
            </a:schemeClr>
          </a:solidFill>
        </p:spPr>
      </p:pic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BC9B8A04-6929-4EAE-BF5F-FD8C47890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87322" y="7203865"/>
            <a:ext cx="1171079" cy="568535"/>
          </a:xfrm>
          <a:prstGeom prst="rect">
            <a:avLst/>
          </a:prstGeom>
        </p:spPr>
        <p:txBody>
          <a:bodyPr vert="horz" lIns="100584" tIns="50292" rIns="100584" bIns="50292" rtlCol="0" anchor="ctr"/>
          <a:lstStyle>
            <a:lvl1pPr algn="ctr">
              <a:defRPr sz="1281" b="1" i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76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E3C900-D380-454C-BDDC-69B39BB85E2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976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A061183-EE85-4FC9-9146-2F965E72A81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4244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80C2882-C9A3-4542-AEAF-EF692F7A2251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3847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6157C257-8501-4F4C-B2C0-F24CBB775323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684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87D6E5-A01D-574C-AD95-63167BF1D9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752" y="4145280"/>
            <a:ext cx="9443720" cy="222808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09A0EBD-AD99-DB49-9B00-E9FB2EEA5F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53891" y="6208564"/>
            <a:ext cx="4950618" cy="49657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40" b="1" i="0">
                <a:latin typeface="Helvetica" pitchFamily="2" charset="0"/>
                <a:cs typeface="Arial" panose="020B0604020202020204" pitchFamily="34" charset="0"/>
              </a:defRPr>
            </a:lvl1pPr>
            <a:lvl2pPr marL="502920" indent="0" algn="ctr">
              <a:buFontTx/>
              <a:buNone/>
              <a:defRPr sz="1320"/>
            </a:lvl2pPr>
            <a:lvl3pPr marL="1005840" indent="0" algn="ctr">
              <a:buFontTx/>
              <a:buNone/>
              <a:defRPr sz="1320"/>
            </a:lvl3pPr>
            <a:lvl4pPr marL="1508760" indent="0" algn="ctr">
              <a:buFontTx/>
              <a:buNone/>
              <a:defRPr sz="1320"/>
            </a:lvl4pPr>
            <a:lvl5pPr marL="2011680" indent="0" algn="ctr">
              <a:buFontTx/>
              <a:buNone/>
              <a:defRPr sz="1320"/>
            </a:lvl5pPr>
          </a:lstStyle>
          <a:p>
            <a:pPr lvl="0"/>
            <a:r>
              <a:rPr lang="en-US" dirty="0"/>
              <a:t>Presenter    |   Date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B31438-3383-4844-B4D9-96D18D0DFC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4104" y="368469"/>
            <a:ext cx="9421368" cy="3517731"/>
          </a:xfrm>
          <a:prstGeom prst="rect">
            <a:avLst/>
          </a:prstGeom>
          <a:solidFill>
            <a:srgbClr val="203D89"/>
          </a:solidFill>
        </p:spPr>
        <p:txBody>
          <a:bodyPr/>
          <a:lstStyle>
            <a:lvl1pPr marL="0" indent="0">
              <a:buNone/>
              <a:defRPr>
                <a:solidFill>
                  <a:srgbClr val="203D7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EBE92-85CD-0847-AF85-9C91A7ED99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871284" y="7203864"/>
            <a:ext cx="1187116" cy="568533"/>
          </a:xfrm>
          <a:prstGeom prst="rect">
            <a:avLst/>
          </a:prstGeom>
        </p:spPr>
        <p:txBody>
          <a:bodyPr/>
          <a:lstStyle/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E943BFF-9BB8-E44D-85C8-1A879FBAB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927" y="4510179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3214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9EAE726B-D27C-4A0F-8F94-602572A9200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4366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1A839DEB-7E43-4E29-AD49-22ACB8D6933F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5795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98BBADCD-7012-4F79-BB30-825B631F77ED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8787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7B96B05B-5854-42A3-8ECC-06E4EE18016E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6018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786A76A1-2B66-4A41-83C8-8440B5587899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8517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C4B4F9E-F828-4ACB-9BFA-F35333551E4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4440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6015E9E-0067-4D99-ACA1-15811892D76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2365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019075-5965-6D4B-8AC1-E103F9D7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15" y="272574"/>
            <a:ext cx="9513570" cy="16734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3138" y="426043"/>
            <a:ext cx="9192126" cy="15199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ts val="4020"/>
              </a:lnSpc>
              <a:defRPr sz="3600" b="1" i="0"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Use smaller font size for </a:t>
            </a:r>
            <a:br>
              <a:rPr lang="en-US" dirty="0"/>
            </a:br>
            <a:r>
              <a:rPr lang="en-US" dirty="0"/>
              <a:t>a long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716505" y="2337478"/>
            <a:ext cx="7908759" cy="4364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2865" fontAlgn="t">
              <a:lnSpc>
                <a:spcPct val="100000"/>
              </a:lnSpc>
              <a:buClr>
                <a:srgbClr val="FFA900"/>
              </a:buClr>
              <a:buFontTx/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Here you have a list of items</a:t>
            </a:r>
          </a:p>
          <a:p>
            <a:pPr lvl="0"/>
            <a:r>
              <a:rPr lang="en-US" dirty="0"/>
              <a:t>And some text</a:t>
            </a:r>
          </a:p>
          <a:p>
            <a:pPr lvl="0"/>
            <a:r>
              <a:rPr lang="en-US" dirty="0"/>
              <a:t>But remember not to overload your slides with content</a:t>
            </a:r>
          </a:p>
          <a:p>
            <a:pPr lvl="0"/>
            <a:r>
              <a:rPr lang="en-US" dirty="0"/>
              <a:t>Your audience will listen to you or read the content, </a:t>
            </a:r>
            <a:br>
              <a:rPr lang="en-US" dirty="0"/>
            </a:br>
            <a:r>
              <a:rPr lang="en-US" dirty="0"/>
              <a:t>but won’t do both.</a:t>
            </a:r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0981E17D-0EB3-452D-8A99-A3FCC4068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87321" y="7203863"/>
            <a:ext cx="1171079" cy="568535"/>
          </a:xfrm>
          <a:prstGeom prst="rect">
            <a:avLst/>
          </a:prstGeom>
        </p:spPr>
        <p:txBody>
          <a:bodyPr vert="horz" lIns="100584" tIns="50292" rIns="100584" bIns="50292" rtlCol="0" anchor="ctr"/>
          <a:lstStyle>
            <a:lvl1pPr algn="ctr">
              <a:defRPr sz="1760" b="1" i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69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0F05FD2-31C4-544D-AA22-9817056217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15" y="259080"/>
            <a:ext cx="9513570" cy="129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3E4CD3-7DB9-AA40-B587-2F3ABA40F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680" y="575733"/>
            <a:ext cx="8806688" cy="771483"/>
          </a:xfrm>
        </p:spPr>
        <p:txBody>
          <a:bodyPr>
            <a:normAutofit/>
          </a:bodyPr>
          <a:lstStyle>
            <a:lvl1pPr>
              <a:lnSpc>
                <a:spcPts val="3696"/>
              </a:lnSpc>
              <a:defRPr sz="3520"/>
            </a:lvl1pPr>
          </a:lstStyle>
          <a:p>
            <a:r>
              <a:rPr lang="en-US" dirty="0"/>
              <a:t>USE THIS STYLE FOR SHORT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D38C8F-155D-AC4C-828C-5674C8BFBA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2547" y="1883368"/>
            <a:ext cx="7392195" cy="129540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8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2920" indent="0">
              <a:buFontTx/>
              <a:buNone/>
              <a:defRPr sz="154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 for subhead</a:t>
            </a:r>
          </a:p>
          <a:p>
            <a:pPr lvl="1"/>
            <a:br>
              <a:rPr lang="en-US" dirty="0"/>
            </a:br>
            <a:r>
              <a:rPr lang="en-US" dirty="0"/>
              <a:t>Second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783181C-EB8D-074C-AD23-4640ABC781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2548" y="3305070"/>
            <a:ext cx="7688822" cy="336264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2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2920" indent="0">
              <a:buFontTx/>
              <a:buNone/>
              <a:defRPr sz="1320"/>
            </a:lvl2pPr>
            <a:lvl3pPr marL="1005840" indent="0">
              <a:buFontTx/>
              <a:buNone/>
              <a:defRPr sz="1320"/>
            </a:lvl3pPr>
            <a:lvl4pPr marL="1508760" indent="0">
              <a:buFontTx/>
              <a:buNone/>
              <a:defRPr sz="1320"/>
            </a:lvl4pPr>
            <a:lvl5pPr marL="2011680" indent="0">
              <a:buFontTx/>
              <a:buNone/>
              <a:defRPr sz="1320"/>
            </a:lvl5pPr>
          </a:lstStyle>
          <a:p>
            <a:pPr lvl="0"/>
            <a:r>
              <a:rPr lang="en-US" dirty="0"/>
              <a:t>Click to add your body text</a:t>
            </a: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2B1E5160-28A9-41F8-9D4B-D72D1D0F9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87321" y="7203863"/>
            <a:ext cx="1171079" cy="568535"/>
          </a:xfrm>
          <a:prstGeom prst="rect">
            <a:avLst/>
          </a:prstGeom>
        </p:spPr>
        <p:txBody>
          <a:bodyPr vert="horz" lIns="100584" tIns="50292" rIns="100584" bIns="50292" rtlCol="0" anchor="ctr"/>
          <a:lstStyle>
            <a:lvl1pPr algn="ctr">
              <a:defRPr sz="1760" b="1" i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20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CDD1F42-3D36-DC40-A64E-5E6C60BA86E2}"/>
              </a:ext>
            </a:extLst>
          </p:cNvPr>
          <p:cNvSpPr/>
          <p:nvPr userDrawn="1"/>
        </p:nvSpPr>
        <p:spPr>
          <a:xfrm>
            <a:off x="0" y="-19791"/>
            <a:ext cx="3062923" cy="6736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C3C93B-B6A7-F14B-9254-A85162EBC5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6920" y="253324"/>
            <a:ext cx="6455537" cy="17847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96921" y="2364465"/>
            <a:ext cx="6455536" cy="4351824"/>
          </a:xfrm>
          <a:prstGeom prst="rect">
            <a:avLst/>
          </a:prstGeom>
        </p:spPr>
        <p:txBody>
          <a:bodyPr>
            <a:normAutofit/>
          </a:bodyPr>
          <a:lstStyle>
            <a:lvl1pPr marL="62865" indent="-314325" algn="l">
              <a:lnSpc>
                <a:spcPts val="2220"/>
              </a:lnSpc>
              <a:spcBef>
                <a:spcPts val="0"/>
              </a:spcBef>
              <a:buClr>
                <a:srgbClr val="FFA900"/>
              </a:buClr>
              <a:buFont typeface="Helvetica" pitchFamily="2" charset="0"/>
              <a:buChar char="●"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2920" indent="0" algn="l">
              <a:buFontTx/>
              <a:buNone/>
              <a:defRPr sz="132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5840" indent="0" algn="l">
              <a:buFontTx/>
              <a:buNone/>
              <a:defRPr sz="132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08760" indent="0" algn="l">
              <a:buFontTx/>
              <a:buNone/>
              <a:defRPr sz="132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1680" indent="0" algn="l">
              <a:buFontTx/>
              <a:buNone/>
              <a:defRPr sz="132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Here you have a list of items</a:t>
            </a:r>
          </a:p>
          <a:p>
            <a:pPr lvl="0"/>
            <a:r>
              <a:rPr lang="en-US" dirty="0"/>
              <a:t>And some text</a:t>
            </a:r>
          </a:p>
          <a:p>
            <a:pPr lvl="0"/>
            <a:r>
              <a:rPr lang="en-US" dirty="0"/>
              <a:t>But remember not to overload your slides with content</a:t>
            </a:r>
          </a:p>
          <a:p>
            <a:pPr lvl="0"/>
            <a:r>
              <a:rPr lang="en-US" dirty="0"/>
              <a:t>Your audience will listen to you or read the content, </a:t>
            </a:r>
            <a:br>
              <a:rPr lang="en-US" dirty="0"/>
            </a:br>
            <a:r>
              <a:rPr lang="en-US" dirty="0"/>
              <a:t>but won’t do both.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1AA3527-FA62-3643-A32C-0DE752E78235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449053" y="449071"/>
            <a:ext cx="6160168" cy="15890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600" b="1" i="0">
                <a:solidFill>
                  <a:srgbClr val="0048AA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dirty="0"/>
              <a:t>Use chart to explain </a:t>
            </a:r>
            <a:br>
              <a:rPr lang="en-US" dirty="0"/>
            </a:br>
            <a:r>
              <a:rPr lang="en-US" dirty="0"/>
              <a:t>your ideas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6666A88B-C6F0-BC4D-9F12-CFAFCC610570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218662" y="253325"/>
            <a:ext cx="2646587" cy="415328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D6D04993-8CA1-4E8E-A24B-725ED6D5A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87321" y="7203863"/>
            <a:ext cx="1171079" cy="568535"/>
          </a:xfrm>
          <a:prstGeom prst="rect">
            <a:avLst/>
          </a:prstGeom>
        </p:spPr>
        <p:txBody>
          <a:bodyPr vert="horz" lIns="100584" tIns="50292" rIns="100584" bIns="50292" rtlCol="0" anchor="ctr"/>
          <a:lstStyle>
            <a:lvl1pPr algn="ctr">
              <a:defRPr sz="1760" b="1" i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4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3C14F30-98EA-DB40-9F26-C6859977261E}"/>
              </a:ext>
            </a:extLst>
          </p:cNvPr>
          <p:cNvSpPr/>
          <p:nvPr userDrawn="1"/>
        </p:nvSpPr>
        <p:spPr>
          <a:xfrm>
            <a:off x="6664783" y="1"/>
            <a:ext cx="3393617" cy="6736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17377C-5F33-4E4E-BDDD-B0EA39242E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56" y="282112"/>
            <a:ext cx="6160770" cy="17847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EE4D2-0606-184C-84F2-461F4610851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8192" y="4099221"/>
            <a:ext cx="5386834" cy="2636859"/>
          </a:xfrm>
          <a:prstGeom prst="rect">
            <a:avLst/>
          </a:prstGeom>
        </p:spPr>
        <p:txBody>
          <a:bodyPr>
            <a:normAutofit/>
          </a:bodyPr>
          <a:lstStyle>
            <a:lvl1pPr marL="251460" indent="-251460" algn="l">
              <a:lnSpc>
                <a:spcPct val="100000"/>
              </a:lnSpc>
              <a:buClr>
                <a:srgbClr val="D55320"/>
              </a:buClr>
              <a:buFont typeface="+mj-lt"/>
              <a:buAutoNum type="arabicPeriod"/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2920" indent="0" algn="l">
              <a:buFontTx/>
              <a:buNone/>
              <a:defRPr sz="132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5840" indent="0" algn="l">
              <a:buFontTx/>
              <a:buNone/>
              <a:defRPr sz="132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08760" indent="0" algn="l">
              <a:buFontTx/>
              <a:buNone/>
              <a:defRPr sz="132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1680" indent="0" algn="l">
              <a:buFontTx/>
              <a:buNone/>
              <a:defRPr sz="132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Here you have a second list of items</a:t>
            </a:r>
          </a:p>
          <a:p>
            <a:pPr lvl="0"/>
            <a:r>
              <a:rPr lang="en-US" dirty="0"/>
              <a:t>And some text</a:t>
            </a:r>
          </a:p>
          <a:p>
            <a:pPr lvl="0"/>
            <a:r>
              <a:rPr lang="en-US" dirty="0"/>
              <a:t>But remember not to overload your slides with content</a:t>
            </a:r>
          </a:p>
          <a:p>
            <a:pPr lvl="0"/>
            <a:r>
              <a:rPr lang="en-US" dirty="0"/>
              <a:t>Your audience will listen to you or read the content, </a:t>
            </a:r>
            <a:br>
              <a:rPr lang="en-US" dirty="0"/>
            </a:br>
            <a:r>
              <a:rPr lang="en-US" dirty="0"/>
              <a:t>but won’t do both.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9307D1E-E59F-FD47-937F-DF9CCF31B8C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85011" y="433138"/>
            <a:ext cx="5871410" cy="16323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1" i="0">
                <a:solidFill>
                  <a:srgbClr val="203D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A841714-E81D-AA43-AFFC-8B03AFFFF21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85010" y="2302934"/>
            <a:ext cx="6030015" cy="1796287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 algn="l" defTabSz="201168">
              <a:lnSpc>
                <a:spcPct val="100000"/>
              </a:lnSpc>
              <a:spcBef>
                <a:spcPts val="0"/>
              </a:spcBef>
              <a:buClr>
                <a:srgbClr val="D55320"/>
              </a:buClr>
              <a:buFont typeface="Arial" panose="020B0604020202020204" pitchFamily="34" charset="0"/>
              <a:buNone/>
              <a:defRPr sz="1800" b="0" i="0" kern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2920" indent="0" algn="l">
              <a:buFontTx/>
              <a:buNone/>
              <a:defRPr sz="132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5840" indent="0" algn="l">
              <a:buFontTx/>
              <a:buNone/>
              <a:defRPr sz="132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08760" indent="0" algn="l">
              <a:buFontTx/>
              <a:buNone/>
              <a:defRPr sz="132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1680" indent="0" algn="l">
              <a:buFontTx/>
              <a:buNone/>
              <a:defRPr sz="132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Here you have some text, but remember not to overload your slides with content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Your audience will listen to you or read the content, </a:t>
            </a:r>
          </a:p>
          <a:p>
            <a:pPr lvl="0"/>
            <a:r>
              <a:rPr lang="en-US" dirty="0"/>
              <a:t>but won’t do both.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3278F2D-788A-414F-8031-7FFFF2E773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09683" y="282112"/>
            <a:ext cx="2894460" cy="61881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5875">
            <a:solidFill>
              <a:schemeClr val="bg1"/>
            </a:solidFill>
          </a:ln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Slide Number Placeholder 12">
            <a:extLst>
              <a:ext uri="{FF2B5EF4-FFF2-40B4-BE49-F238E27FC236}">
                <a16:creationId xmlns:a16="http://schemas.microsoft.com/office/drawing/2014/main" id="{7C3CD25F-3885-4AB9-AD54-025367DF7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87321" y="7203863"/>
            <a:ext cx="1171079" cy="568535"/>
          </a:xfrm>
          <a:prstGeom prst="rect">
            <a:avLst/>
          </a:prstGeom>
        </p:spPr>
        <p:txBody>
          <a:bodyPr vert="horz" lIns="100584" tIns="50292" rIns="100584" bIns="50292" rtlCol="0" anchor="ctr"/>
          <a:lstStyle>
            <a:lvl1pPr algn="ctr">
              <a:defRPr sz="1760" b="1" i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45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90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E5AD54-4C95-404B-8D02-6B6C4AEDE4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" y="1120112"/>
            <a:ext cx="9443720" cy="1928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776" y="1496293"/>
            <a:ext cx="8983579" cy="1379913"/>
          </a:xfrm>
        </p:spPr>
        <p:txBody>
          <a:bodyPr>
            <a:normAutofit/>
          </a:bodyPr>
          <a:lstStyle>
            <a:lvl1pPr>
              <a:defRPr sz="2912">
                <a:solidFill>
                  <a:srgbClr val="003E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Placeholder 63">
            <a:extLst>
              <a:ext uri="{FF2B5EF4-FFF2-40B4-BE49-F238E27FC236}">
                <a16:creationId xmlns:a16="http://schemas.microsoft.com/office/drawing/2014/main" id="{E62864D3-C584-7E4F-8347-02A1BFAFDB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7871" y="188937"/>
            <a:ext cx="781834" cy="1627237"/>
          </a:xfrm>
          <a:prstGeom prst="rect">
            <a:avLst/>
          </a:prstGeom>
          <a:solidFill>
            <a:schemeClr val="bg1">
              <a:alpha val="42000"/>
            </a:schemeClr>
          </a:solidFill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21047D2-6BB7-414E-A761-D7E75F8840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6705" y="3246453"/>
            <a:ext cx="9443720" cy="36702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816D36B8-92FA-4C83-A299-5C690F4C7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87322" y="7203865"/>
            <a:ext cx="1171079" cy="568535"/>
          </a:xfrm>
          <a:prstGeom prst="rect">
            <a:avLst/>
          </a:prstGeom>
        </p:spPr>
        <p:txBody>
          <a:bodyPr vert="horz" lIns="100584" tIns="50292" rIns="100584" bIns="50292" rtlCol="0" anchor="ctr"/>
          <a:lstStyle>
            <a:lvl1pPr algn="ctr">
              <a:defRPr sz="1281" b="1" i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489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87D6E5-A01D-574C-AD95-63167BF1D9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752" y="4145280"/>
            <a:ext cx="9443720" cy="222808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09A0EBD-AD99-DB49-9B00-E9FB2EEA5F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53892" y="6208564"/>
            <a:ext cx="4950618" cy="49657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121" b="1" i="0">
                <a:latin typeface="Helvetica" pitchFamily="2" charset="0"/>
                <a:cs typeface="Arial" panose="020B0604020202020204" pitchFamily="34" charset="0"/>
              </a:defRPr>
            </a:lvl1pPr>
            <a:lvl2pPr marL="366075" indent="0" algn="ctr">
              <a:buFontTx/>
              <a:buNone/>
              <a:defRPr sz="961"/>
            </a:lvl2pPr>
            <a:lvl3pPr marL="732151" indent="0" algn="ctr">
              <a:buFontTx/>
              <a:buNone/>
              <a:defRPr sz="961"/>
            </a:lvl3pPr>
            <a:lvl4pPr marL="1098226" indent="0" algn="ctr">
              <a:buFontTx/>
              <a:buNone/>
              <a:defRPr sz="961"/>
            </a:lvl4pPr>
            <a:lvl5pPr marL="1464302" indent="0" algn="ctr">
              <a:buFontTx/>
              <a:buNone/>
              <a:defRPr sz="961"/>
            </a:lvl5pPr>
          </a:lstStyle>
          <a:p>
            <a:pPr lvl="0"/>
            <a:r>
              <a:rPr lang="en-US" dirty="0"/>
              <a:t>Presenter    |   Date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B31438-3383-4844-B4D9-96D18D0DFC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4104" y="368471"/>
            <a:ext cx="9421368" cy="3517731"/>
          </a:xfrm>
          <a:prstGeom prst="rect">
            <a:avLst/>
          </a:prstGeom>
          <a:solidFill>
            <a:srgbClr val="003E7F"/>
          </a:solidFill>
        </p:spPr>
        <p:txBody>
          <a:bodyPr/>
          <a:lstStyle>
            <a:lvl1pPr marL="0" indent="0">
              <a:buNone/>
              <a:defRPr>
                <a:solidFill>
                  <a:srgbClr val="203D7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EBE92-85CD-0847-AF85-9C91A7ED99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871284" y="7203866"/>
            <a:ext cx="1187116" cy="568533"/>
          </a:xfrm>
          <a:prstGeom prst="rect">
            <a:avLst/>
          </a:prstGeom>
        </p:spPr>
        <p:txBody>
          <a:bodyPr/>
          <a:lstStyle/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E943BFF-9BB8-E44D-85C8-1A879FBAB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927" y="4510181"/>
            <a:ext cx="8675370" cy="1502305"/>
          </a:xfrm>
        </p:spPr>
        <p:txBody>
          <a:bodyPr/>
          <a:lstStyle>
            <a:lvl1pPr>
              <a:defRPr>
                <a:solidFill>
                  <a:srgbClr val="003E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502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820AD9-1A97-9C4A-8893-A2699A4F9DC7}"/>
              </a:ext>
            </a:extLst>
          </p:cNvPr>
          <p:cNvSpPr/>
          <p:nvPr userDrawn="1"/>
        </p:nvSpPr>
        <p:spPr>
          <a:xfrm>
            <a:off x="1738879" y="7203865"/>
            <a:ext cx="8319521" cy="568535"/>
          </a:xfrm>
          <a:prstGeom prst="rect">
            <a:avLst/>
          </a:prstGeom>
          <a:solidFill>
            <a:srgbClr val="203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48AA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7095" y="413810"/>
            <a:ext cx="9176078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96" y="2069042"/>
            <a:ext cx="9176078" cy="45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A02D48-84C2-A145-843D-D5869C888F8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59" y="7245664"/>
            <a:ext cx="1147039" cy="33020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D786A7-8040-1042-9BF2-0F465FA9DA69}"/>
              </a:ext>
            </a:extLst>
          </p:cNvPr>
          <p:cNvCxnSpPr>
            <a:cxnSpLocks/>
          </p:cNvCxnSpPr>
          <p:nvPr userDrawn="1"/>
        </p:nvCxnSpPr>
        <p:spPr>
          <a:xfrm>
            <a:off x="8871279" y="7203865"/>
            <a:ext cx="5" cy="568535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2C200A-58CE-1449-8BF3-509D183964E0}"/>
              </a:ext>
            </a:extLst>
          </p:cNvPr>
          <p:cNvCxnSpPr>
            <a:cxnSpLocks/>
          </p:cNvCxnSpPr>
          <p:nvPr userDrawn="1"/>
        </p:nvCxnSpPr>
        <p:spPr>
          <a:xfrm>
            <a:off x="1658668" y="7203864"/>
            <a:ext cx="0" cy="568536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5122A9BA-E1CF-4FF6-BCA5-4D474BB85FD9}"/>
              </a:ext>
            </a:extLst>
          </p:cNvPr>
          <p:cNvSpPr txBox="1">
            <a:spLocks/>
          </p:cNvSpPr>
          <p:nvPr userDrawn="1"/>
        </p:nvSpPr>
        <p:spPr>
          <a:xfrm>
            <a:off x="1740790" y="7203862"/>
            <a:ext cx="7114452" cy="568537"/>
          </a:xfrm>
          <a:prstGeom prst="rect">
            <a:avLst/>
          </a:prstGeom>
        </p:spPr>
        <p:txBody>
          <a:bodyPr vert="horz" lIns="100584" tIns="50292" rIns="100584" bIns="50292" rtlCol="0" anchor="ctr">
            <a:normAutofit/>
          </a:bodyPr>
          <a:lstStyle>
            <a:lvl1pPr marL="0" marR="0" indent="0" algn="ctr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292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00584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98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50876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1168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752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044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336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i="1" dirty="0">
                <a:latin typeface="Helvetica Oblique" pitchFamily="2" charset="0"/>
              </a:rPr>
              <a:t>Improving the lives of 10 million older adults by 2020  </a:t>
            </a:r>
            <a:r>
              <a:rPr lang="en-US" sz="900" dirty="0">
                <a:latin typeface="Helvetica" pitchFamily="2" charset="0"/>
              </a:rPr>
              <a:t>|  © 2019 National Council on Aging</a:t>
            </a: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6DFA1619-CBD7-4EF3-AD4D-5880F4B42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87321" y="7203863"/>
            <a:ext cx="1171079" cy="568535"/>
          </a:xfrm>
          <a:prstGeom prst="rect">
            <a:avLst/>
          </a:prstGeom>
        </p:spPr>
        <p:txBody>
          <a:bodyPr vert="horz" lIns="100584" tIns="50292" rIns="100584" bIns="50292" rtlCol="0" anchor="ctr"/>
          <a:lstStyle>
            <a:lvl1pPr algn="ctr">
              <a:defRPr sz="1760" b="1" i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52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7" r:id="rId2"/>
    <p:sldLayoutId id="2147483691" r:id="rId3"/>
    <p:sldLayoutId id="2147483695" r:id="rId4"/>
    <p:sldLayoutId id="2147483692" r:id="rId5"/>
    <p:sldLayoutId id="2147483693" r:id="rId6"/>
    <p:sldLayoutId id="2147483718" r:id="rId7"/>
  </p:sldLayoutIdLst>
  <p:hf hdr="0" dt="0"/>
  <p:txStyles>
    <p:titleStyle>
      <a:lvl1pPr algn="ctr" defTabSz="100584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203D89"/>
          </a:solidFill>
          <a:latin typeface="Helvetica" pitchFamily="2" charset="0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820AD9-1A97-9C4A-8893-A2699A4F9DC7}"/>
              </a:ext>
            </a:extLst>
          </p:cNvPr>
          <p:cNvSpPr/>
          <p:nvPr userDrawn="1"/>
        </p:nvSpPr>
        <p:spPr>
          <a:xfrm>
            <a:off x="1738880" y="7203867"/>
            <a:ext cx="8319521" cy="568535"/>
          </a:xfrm>
          <a:prstGeom prst="rect">
            <a:avLst/>
          </a:prstGeom>
          <a:solidFill>
            <a:srgbClr val="003E7F"/>
          </a:solidFill>
          <a:ln>
            <a:solidFill>
              <a:srgbClr val="003E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 dirty="0">
              <a:solidFill>
                <a:srgbClr val="0048AA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7095" y="413812"/>
            <a:ext cx="9176078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97" y="2069042"/>
            <a:ext cx="9176078" cy="45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A02D48-84C2-A145-843D-D5869C888F8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" y="7245666"/>
            <a:ext cx="1147039" cy="33020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D786A7-8040-1042-9BF2-0F465FA9DA69}"/>
              </a:ext>
            </a:extLst>
          </p:cNvPr>
          <p:cNvCxnSpPr>
            <a:cxnSpLocks/>
          </p:cNvCxnSpPr>
          <p:nvPr userDrawn="1"/>
        </p:nvCxnSpPr>
        <p:spPr>
          <a:xfrm>
            <a:off x="8871280" y="7203867"/>
            <a:ext cx="5" cy="568535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2C200A-58CE-1449-8BF3-509D183964E0}"/>
              </a:ext>
            </a:extLst>
          </p:cNvPr>
          <p:cNvCxnSpPr>
            <a:cxnSpLocks/>
          </p:cNvCxnSpPr>
          <p:nvPr userDrawn="1"/>
        </p:nvCxnSpPr>
        <p:spPr>
          <a:xfrm>
            <a:off x="1658668" y="7203864"/>
            <a:ext cx="0" cy="568536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5122A9BA-E1CF-4FF6-BCA5-4D474BB85FD9}"/>
              </a:ext>
            </a:extLst>
          </p:cNvPr>
          <p:cNvSpPr txBox="1">
            <a:spLocks/>
          </p:cNvSpPr>
          <p:nvPr userDrawn="1"/>
        </p:nvSpPr>
        <p:spPr>
          <a:xfrm>
            <a:off x="1740790" y="7203864"/>
            <a:ext cx="7114452" cy="568537"/>
          </a:xfrm>
          <a:prstGeom prst="rect">
            <a:avLst/>
          </a:prstGeom>
        </p:spPr>
        <p:txBody>
          <a:bodyPr vert="horz" lIns="73219" tIns="36610" rIns="73219" bIns="36610" rtlCol="0" anchor="ctr">
            <a:normAutofit/>
          </a:bodyPr>
          <a:lstStyle>
            <a:lvl1pPr marL="0" marR="0" indent="0" algn="ctr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292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00584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98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50876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1168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752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044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336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55" i="1" dirty="0">
                <a:latin typeface="Helvetica Oblique" pitchFamily="2" charset="0"/>
              </a:rPr>
              <a:t>Improving the lives of 10 million older adults by 2020  </a:t>
            </a:r>
            <a:r>
              <a:rPr lang="en-US" sz="655" dirty="0">
                <a:latin typeface="Helvetica" pitchFamily="2" charset="0"/>
              </a:rPr>
              <a:t>|  © 2019 National Council on Aging</a:t>
            </a: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6DFA1619-CBD7-4EF3-AD4D-5880F4B42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87322" y="7203865"/>
            <a:ext cx="1171079" cy="568535"/>
          </a:xfrm>
          <a:prstGeom prst="rect">
            <a:avLst/>
          </a:prstGeom>
        </p:spPr>
        <p:txBody>
          <a:bodyPr vert="horz" lIns="100584" tIns="50292" rIns="100584" bIns="50292" rtlCol="0" anchor="ctr"/>
          <a:lstStyle>
            <a:lvl1pPr algn="ctr">
              <a:defRPr sz="1281" b="1" i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92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</p:sldLayoutIdLst>
  <p:hf hdr="0" dt="0"/>
  <p:txStyles>
    <p:titleStyle>
      <a:lvl1pPr algn="ctr" defTabSz="732151" rtl="0" eaLnBrk="1" latinLnBrk="0" hangingPunct="1">
        <a:lnSpc>
          <a:spcPct val="90000"/>
        </a:lnSpc>
        <a:spcBef>
          <a:spcPct val="0"/>
        </a:spcBef>
        <a:buNone/>
        <a:defRPr sz="2620" b="1" i="0" kern="1200">
          <a:solidFill>
            <a:srgbClr val="203D89"/>
          </a:solidFill>
          <a:latin typeface="Helvetica" pitchFamily="2" charset="0"/>
          <a:ea typeface="+mj-ea"/>
          <a:cs typeface="+mj-cs"/>
        </a:defRPr>
      </a:lvl1pPr>
    </p:titleStyle>
    <p:bodyStyle>
      <a:lvl1pPr marL="183038" indent="-183038" algn="l" defTabSz="732151" rtl="0" eaLnBrk="1" latinLnBrk="0" hangingPunct="1">
        <a:lnSpc>
          <a:spcPct val="90000"/>
        </a:lnSpc>
        <a:spcBef>
          <a:spcPts val="801"/>
        </a:spcBef>
        <a:buFont typeface="Arial" panose="020B0604020202020204" pitchFamily="34" charset="0"/>
        <a:buChar char="•"/>
        <a:defRPr sz="1456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49113" indent="-183038" algn="l" defTabSz="732151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56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915189" indent="-183038" algn="l" defTabSz="732151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56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81264" indent="-183038" algn="l" defTabSz="732151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56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647340" indent="-183038" algn="l" defTabSz="732151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56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013415" indent="-183038" algn="l" defTabSz="732151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1" kern="1200">
          <a:solidFill>
            <a:schemeClr val="tx1"/>
          </a:solidFill>
          <a:latin typeface="+mn-lt"/>
          <a:ea typeface="+mn-ea"/>
          <a:cs typeface="+mn-cs"/>
        </a:defRPr>
      </a:lvl6pPr>
      <a:lvl7pPr marL="2379491" indent="-183038" algn="l" defTabSz="732151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1" kern="1200">
          <a:solidFill>
            <a:schemeClr val="tx1"/>
          </a:solidFill>
          <a:latin typeface="+mn-lt"/>
          <a:ea typeface="+mn-ea"/>
          <a:cs typeface="+mn-cs"/>
        </a:defRPr>
      </a:lvl7pPr>
      <a:lvl8pPr marL="2745566" indent="-183038" algn="l" defTabSz="732151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1" kern="1200">
          <a:solidFill>
            <a:schemeClr val="tx1"/>
          </a:solidFill>
          <a:latin typeface="+mn-lt"/>
          <a:ea typeface="+mn-ea"/>
          <a:cs typeface="+mn-cs"/>
        </a:defRPr>
      </a:lvl8pPr>
      <a:lvl9pPr marL="3111641" indent="-183038" algn="l" defTabSz="732151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2151" rtl="0" eaLnBrk="1" latinLnBrk="0" hangingPunct="1">
        <a:defRPr sz="1441" kern="1200">
          <a:solidFill>
            <a:schemeClr val="tx1"/>
          </a:solidFill>
          <a:latin typeface="+mn-lt"/>
          <a:ea typeface="+mn-ea"/>
          <a:cs typeface="+mn-cs"/>
        </a:defRPr>
      </a:lvl1pPr>
      <a:lvl2pPr marL="366075" algn="l" defTabSz="732151" rtl="0" eaLnBrk="1" latinLnBrk="0" hangingPunct="1">
        <a:defRPr sz="1441" kern="1200">
          <a:solidFill>
            <a:schemeClr val="tx1"/>
          </a:solidFill>
          <a:latin typeface="+mn-lt"/>
          <a:ea typeface="+mn-ea"/>
          <a:cs typeface="+mn-cs"/>
        </a:defRPr>
      </a:lvl2pPr>
      <a:lvl3pPr marL="732151" algn="l" defTabSz="732151" rtl="0" eaLnBrk="1" latinLnBrk="0" hangingPunct="1">
        <a:defRPr sz="1441" kern="1200">
          <a:solidFill>
            <a:schemeClr val="tx1"/>
          </a:solidFill>
          <a:latin typeface="+mn-lt"/>
          <a:ea typeface="+mn-ea"/>
          <a:cs typeface="+mn-cs"/>
        </a:defRPr>
      </a:lvl3pPr>
      <a:lvl4pPr marL="1098226" algn="l" defTabSz="732151" rtl="0" eaLnBrk="1" latinLnBrk="0" hangingPunct="1">
        <a:defRPr sz="1441" kern="1200">
          <a:solidFill>
            <a:schemeClr val="tx1"/>
          </a:solidFill>
          <a:latin typeface="+mn-lt"/>
          <a:ea typeface="+mn-ea"/>
          <a:cs typeface="+mn-cs"/>
        </a:defRPr>
      </a:lvl4pPr>
      <a:lvl5pPr marL="1464302" algn="l" defTabSz="732151" rtl="0" eaLnBrk="1" latinLnBrk="0" hangingPunct="1">
        <a:defRPr sz="1441" kern="1200">
          <a:solidFill>
            <a:schemeClr val="tx1"/>
          </a:solidFill>
          <a:latin typeface="+mn-lt"/>
          <a:ea typeface="+mn-ea"/>
          <a:cs typeface="+mn-cs"/>
        </a:defRPr>
      </a:lvl5pPr>
      <a:lvl6pPr marL="1830377" algn="l" defTabSz="732151" rtl="0" eaLnBrk="1" latinLnBrk="0" hangingPunct="1">
        <a:defRPr sz="1441" kern="1200">
          <a:solidFill>
            <a:schemeClr val="tx1"/>
          </a:solidFill>
          <a:latin typeface="+mn-lt"/>
          <a:ea typeface="+mn-ea"/>
          <a:cs typeface="+mn-cs"/>
        </a:defRPr>
      </a:lvl6pPr>
      <a:lvl7pPr marL="2196453" algn="l" defTabSz="732151" rtl="0" eaLnBrk="1" latinLnBrk="0" hangingPunct="1">
        <a:defRPr sz="1441" kern="1200">
          <a:solidFill>
            <a:schemeClr val="tx1"/>
          </a:solidFill>
          <a:latin typeface="+mn-lt"/>
          <a:ea typeface="+mn-ea"/>
          <a:cs typeface="+mn-cs"/>
        </a:defRPr>
      </a:lvl7pPr>
      <a:lvl8pPr marL="2562528" algn="l" defTabSz="732151" rtl="0" eaLnBrk="1" latinLnBrk="0" hangingPunct="1">
        <a:defRPr sz="1441" kern="1200">
          <a:solidFill>
            <a:schemeClr val="tx1"/>
          </a:solidFill>
          <a:latin typeface="+mn-lt"/>
          <a:ea typeface="+mn-ea"/>
          <a:cs typeface="+mn-cs"/>
        </a:defRPr>
      </a:lvl8pPr>
      <a:lvl9pPr marL="2928604" algn="l" defTabSz="732151" rtl="0" eaLnBrk="1" latinLnBrk="0" hangingPunct="1">
        <a:defRPr sz="14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0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txStyles>
    <p:titleStyle>
      <a:lvl1pPr algn="ctr" defTabSz="1005840" rtl="0" eaLnBrk="1" latinLnBrk="0" hangingPunct="1"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190" indent="-377190" algn="l" defTabSz="1005840" rtl="0" eaLnBrk="1" latinLnBrk="0" hangingPunct="1">
        <a:spcBef>
          <a:spcPct val="20000"/>
        </a:spcBef>
        <a:buFont typeface="Arial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1pPr>
      <a:lvl2pPr marL="817245" indent="-314325" algn="l" defTabSz="1005840" rtl="0" eaLnBrk="1" latinLnBrk="0" hangingPunct="1">
        <a:spcBef>
          <a:spcPct val="20000"/>
        </a:spcBef>
        <a:buFont typeface="Arial" pitchFamily="34" charset="0"/>
        <a:buChar char="–"/>
        <a:defRPr sz="308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oa.org/center-for-healthy-aging/roadmap/" TargetMode="External"/><Relationship Id="rId2" Type="http://schemas.openxmlformats.org/officeDocument/2006/relationships/hyperlink" Target="https://www.aginganddisabilitybusinessinstitute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inganddisabilitybusinessinstitute.org/wp-content/uploads/2018/07/Policy-Spotlight-Integrated-Care-print.pdf" TargetMode="External"/><Relationship Id="rId2" Type="http://schemas.openxmlformats.org/officeDocument/2006/relationships/hyperlink" Target="https://www.ncoa.org/center-for-healthy-aging/roadmap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hyperlink" Target="https://www.aginganddisabilitybusinessinstitute.org/resources/cbo-partnership-opportunities-with-medicare-advantage-plans/)" TargetMode="External"/><Relationship Id="rId4" Type="http://schemas.openxmlformats.org/officeDocument/2006/relationships/hyperlink" Target="https://www.aginganddisabilitybusinessinstitute.org/resources/the-chronic-care-act-new-opportunities-to-advance-complex-care-through-community-clinical-partnerships/)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ncoa.org/center-for-healthy-aging/basics-of-evidence-based-programs/offering-evidence-based-programs/2020-learning-collaborative-medicare-advantage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aginganddisabilitybusinessinstitute.org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12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DFA238D-EB06-9B4D-9473-3B7FE2D612CD}"/>
              </a:ext>
            </a:extLst>
          </p:cNvPr>
          <p:cNvSpPr/>
          <p:nvPr/>
        </p:nvSpPr>
        <p:spPr>
          <a:xfrm>
            <a:off x="0" y="0"/>
            <a:ext cx="10058400" cy="5379265"/>
          </a:xfrm>
          <a:prstGeom prst="rect">
            <a:avLst/>
          </a:prstGeom>
          <a:solidFill>
            <a:srgbClr val="203D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584" tIns="50292" rIns="100584" bIns="50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7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5E50B4D-8FBD-5044-ABE5-CFC515214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44" y="478302"/>
            <a:ext cx="9074912" cy="4401960"/>
          </a:xfrm>
          <a:prstGeom prst="rect">
            <a:avLst/>
          </a:prstGeom>
        </p:spPr>
      </p:pic>
      <p:sp>
        <p:nvSpPr>
          <p:cNvPr id="14" name="Subtitle 13">
            <a:extLst>
              <a:ext uri="{FF2B5EF4-FFF2-40B4-BE49-F238E27FC236}">
                <a16:creationId xmlns:a16="http://schemas.microsoft.com/office/drawing/2014/main" id="{FF56B3EC-3251-EE4D-9C4A-64CAD0ADFE0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66958" y="813554"/>
            <a:ext cx="8758990" cy="2199502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800" b="1" cap="all" dirty="0">
                <a:solidFill>
                  <a:schemeClr val="bg1"/>
                </a:solidFill>
                <a:latin typeface="Franklin Gothic Demi" panose="020B0603020102020204" pitchFamily="34" charset="0"/>
              </a:rPr>
              <a:t>Applicant Webinar: Medicare Advantage Learning Collaborative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4800" b="1" cap="all" dirty="0">
              <a:solidFill>
                <a:schemeClr val="bg1"/>
              </a:solidFill>
              <a:latin typeface="Franklin Gothic Demi" panose="020B060302010202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E302F38-80D7-A84B-87BF-2B426F63BF7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387792" y="4683210"/>
            <a:ext cx="5211494" cy="6753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November 13, 2019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1A756F7-0267-CD4C-95BB-8522D81F8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824" y="6010288"/>
            <a:ext cx="2730167" cy="7919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8B50AD-1104-49B0-B2E0-ADBDF4D84DC0}"/>
              </a:ext>
            </a:extLst>
          </p:cNvPr>
          <p:cNvSpPr txBox="1"/>
          <p:nvPr/>
        </p:nvSpPr>
        <p:spPr>
          <a:xfrm>
            <a:off x="961238" y="3089190"/>
            <a:ext cx="7924800" cy="1327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Kathleen A. Cameron, Senior Director, Center for Healthy Aging, National Council on Aging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Marisa Scala-Foley, Director, Aging &amp; Disability Business Institute, n4a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Sharon Williams, CEO, Williams Jaxon Consulting, LLC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8F51DC-D8DA-4F5E-B906-4F179B8C8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6453" y="5857567"/>
            <a:ext cx="3439005" cy="11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28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FCEB8-6ABF-44FF-AE13-8AD91FB6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Learning Benchmarks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71F76-3684-4784-AB58-C5283C0E5B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4497" y="1881352"/>
            <a:ext cx="8916873" cy="4719145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Increase knowledge of Medicare Advantage plans and requirements for contracting.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Gain understanding about the Medicare Advantage Special Supplemental Benefits for the Chronically Ill (SSBCI)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Learn how to evaluate and prioritize contracting opportunities with Medicare Advantage plans.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Increase knowledge of Medicare Advantage plans and requirements for contracting.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Utilize the n4a Readiness Assessment Tool to strengthen strategic planning.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Identify a Medicare Advantage plan target.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Develop a customizable value proposition to present to a Medicare Advantage plan.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B0861-4348-417F-9A09-568AF0407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07AE2B-5099-7E47-BBD9-B1DA69B8770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D073ED-5DAF-4E27-BB69-22B2338F9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86" y="6516414"/>
            <a:ext cx="1689978" cy="5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33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E4156-55A7-4148-AFD3-5664C60FB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Benefits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534685-B075-4876-80CC-63B168C5FC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455" y="1807779"/>
            <a:ext cx="9080938" cy="4708635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 no-cost, significant investment in the long-term sustainability of your organization or network.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Over 12 hours of content delivered over the 6-month period, paired with defined action steps to help you create transformation. Content will be delivered through two-hour monthly webinars featuring lectures from industry experts, an in-person meeting, peer-to-peer learning, and discussion of suggested readings and homework assignments.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Access to a private online community to connect with peers and resources.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One on one technical assistance with each participating organization.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5E7255-C56A-4DEA-8524-397A701CD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07AE2B-5099-7E47-BBD9-B1DA69B8770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722AA5-0B0F-48FD-B50E-2A5DB37F0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86" y="6516414"/>
            <a:ext cx="1689978" cy="5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8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EEFFC-BC14-455F-B5EF-F1752579B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Expectations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A7218E-02AC-4F99-856E-B1D23B8957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5517" y="1765739"/>
            <a:ext cx="8895853" cy="47506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/>
              </a:buClr>
            </a:pPr>
            <a:r>
              <a:rPr lang="en-US" sz="1700" b="1" dirty="0"/>
              <a:t>Complete the entire six-month MALC curriculum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/>
              </a:buClr>
            </a:pPr>
            <a:endParaRPr lang="en-US" sz="1600" b="1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/>
              </a:buClr>
            </a:pPr>
            <a:r>
              <a:rPr lang="en-US" sz="1700" b="1" dirty="0"/>
              <a:t>Events</a:t>
            </a:r>
            <a:r>
              <a:rPr lang="en-US" sz="1600" b="1" dirty="0"/>
              <a:t>: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Actively participating during monthly webinars, including reporting on progress and lessons learned to encourage shared growth among all participants.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Attending an in-person meeting in April 2020 in the Washington DC area. Travel costs for up to two members per learning collaborative participant will be covered.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Participating in one-on-one technical assistance call at the midpoint of the learning collaborative.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/>
              </a:buClr>
            </a:pPr>
            <a:endParaRPr lang="en-US" sz="1600" b="1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/>
              </a:buClr>
            </a:pPr>
            <a:r>
              <a:rPr lang="en-US" sz="1700" b="1" dirty="0"/>
              <a:t>Tasks</a:t>
            </a:r>
            <a:r>
              <a:rPr lang="en-US" sz="1600" dirty="0"/>
              <a:t>: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Collaborating with your team to develop measurable goals and objectives to achieve the MALC purpose;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Dedicating 4-5 hours per month to prepare for monthly MALC lectures and homework assignments;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Actively and regularly participating in ongoing discussions on the online community;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Submitting homework assignments and progress report updates on time each month through the online community;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Becoming familiar with the community-integrated health care resources on </a:t>
            </a:r>
            <a:r>
              <a:rPr lang="en-US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n4a’s Aging and Disability Business Institute</a:t>
            </a:r>
            <a:r>
              <a:rPr lang="en-US" sz="1600" dirty="0"/>
              <a:t> and </a:t>
            </a:r>
            <a:r>
              <a:rPr lang="en-US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NCOA’s Roadmap to Community Integrated Health Care</a:t>
            </a:r>
            <a:r>
              <a:rPr lang="en-US" sz="1600" dirty="0"/>
              <a:t> as well as other supplemental materials;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Completing an evaluation survey at the conclusion of the learning collaborative.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C32798-B01D-4A10-ADA7-41614757B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07AE2B-5099-7E47-BBD9-B1DA69B8770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BFB1A1-850A-45FE-882C-C830B12DD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86" y="6516414"/>
            <a:ext cx="1689978" cy="5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05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2CDBE-EF86-4445-BA03-EE4B2262C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might also be interested in….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9CF726-7B05-4E82-AEC4-65A23B7D8D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903" y="1734207"/>
            <a:ext cx="9011467" cy="4933505"/>
          </a:xfrm>
        </p:spPr>
        <p:txBody>
          <a:bodyPr>
            <a:normAutofit fontScale="92500" lnSpcReduction="10000"/>
          </a:bodyPr>
          <a:lstStyle/>
          <a:p>
            <a:pPr lvl="0" defTabSz="609555">
              <a:lnSpc>
                <a:spcPct val="100000"/>
              </a:lnSpc>
              <a:spcBef>
                <a:spcPct val="20000"/>
              </a:spcBef>
              <a:buClr>
                <a:srgbClr val="1F3D7C"/>
              </a:buClr>
            </a:pPr>
            <a:r>
              <a:rPr lang="en-US" sz="3200" dirty="0"/>
              <a:t>NCOA resources:</a:t>
            </a:r>
          </a:p>
          <a:p>
            <a:pPr marL="457200" lvl="0" indent="-457200" defTabSz="609555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F3D7C"/>
                </a:solidFill>
                <a:hlinkClick r:id="rId2"/>
              </a:rPr>
              <a:t>Roadmap to Community-Integrated Health Care</a:t>
            </a:r>
            <a:endParaRPr lang="en-US" sz="3200" dirty="0">
              <a:solidFill>
                <a:srgbClr val="1F3D7C"/>
              </a:solidFill>
            </a:endParaRPr>
          </a:p>
          <a:p>
            <a:pPr lvl="0" defTabSz="609555">
              <a:lnSpc>
                <a:spcPct val="100000"/>
              </a:lnSpc>
              <a:spcBef>
                <a:spcPct val="20000"/>
              </a:spcBef>
              <a:buClr>
                <a:srgbClr val="1F3D7C"/>
              </a:buClr>
            </a:pPr>
            <a:endParaRPr lang="en-US" sz="3200" dirty="0">
              <a:solidFill>
                <a:srgbClr val="1F3D7C"/>
              </a:solidFill>
            </a:endParaRPr>
          </a:p>
          <a:p>
            <a:pPr lvl="0" defTabSz="609555">
              <a:lnSpc>
                <a:spcPct val="100000"/>
              </a:lnSpc>
              <a:spcBef>
                <a:spcPct val="20000"/>
              </a:spcBef>
              <a:buClr>
                <a:srgbClr val="1F3D7C"/>
              </a:buClr>
            </a:pPr>
            <a:r>
              <a:rPr lang="en-US" sz="3200" dirty="0"/>
              <a:t>Aging &amp; Disability Business Institute resources:</a:t>
            </a:r>
          </a:p>
          <a:p>
            <a:pPr marL="457200" indent="-457200">
              <a:spcBef>
                <a:spcPts val="990"/>
              </a:spcBef>
              <a:spcAft>
                <a:spcPts val="99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hlinkClick r:id="rId3"/>
              </a:rPr>
              <a:t>Policy Brief: New Federal Law and Rules Open Door for Integrated Care in Medicare Advantage </a:t>
            </a:r>
            <a:endParaRPr lang="en-US" sz="2800" dirty="0"/>
          </a:p>
          <a:p>
            <a:pPr marL="457200" indent="-457200">
              <a:spcBef>
                <a:spcPts val="990"/>
              </a:spcBef>
              <a:spcAft>
                <a:spcPts val="99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hlinkClick r:id="rId4"/>
              </a:rPr>
              <a:t>Webinar: The CHRONIC CARE Act: New Opportunities to Advance Complex Care Through Community-Clinical Partnerships </a:t>
            </a:r>
            <a:endParaRPr lang="en-US" sz="2800" dirty="0"/>
          </a:p>
          <a:p>
            <a:pPr marL="457200" indent="-457200">
              <a:spcBef>
                <a:spcPts val="990"/>
              </a:spcBef>
              <a:spcAft>
                <a:spcPts val="99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hlinkClick r:id="rId5"/>
              </a:rPr>
              <a:t>Webinar: CBO Partnership Opportunities with MA Plans</a:t>
            </a:r>
            <a:endParaRPr lang="en-US" sz="28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E2B6B-EBCB-449A-949C-A0C4ABEDE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07AE2B-5099-7E47-BBD9-B1DA69B8770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E5A7F2-6BCC-4FF3-8AB0-E378A6B834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386" y="6516414"/>
            <a:ext cx="1689978" cy="5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29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A49FD-8654-42EA-8BBE-C34F08F2E7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07AE2B-5099-7E47-BBD9-B1DA69B8770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2007FC-F250-4373-9CFA-47C51F621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09" y="2184668"/>
            <a:ext cx="6246581" cy="3905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922CD5-C705-4F20-B203-CE8DCC0D0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86" y="6516414"/>
            <a:ext cx="1689978" cy="5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86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70F18-3509-486C-8E15-D3F4F0C2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24EFB-DAFE-41D2-9D7A-29B87F1EF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139" y="2337478"/>
            <a:ext cx="9192126" cy="4364058"/>
          </a:xfrm>
        </p:spPr>
        <p:txBody>
          <a:bodyPr/>
          <a:lstStyle/>
          <a:p>
            <a:pPr algn="ctr"/>
            <a:endParaRPr lang="en-US" sz="3600" dirty="0"/>
          </a:p>
          <a:p>
            <a:pPr algn="ctr"/>
            <a:r>
              <a:rPr lang="en-US" sz="3600" dirty="0">
                <a:hlinkClick r:id="rId2"/>
              </a:rPr>
              <a:t>MALC Application</a:t>
            </a:r>
            <a:endParaRPr lang="en-US" sz="3600" dirty="0"/>
          </a:p>
          <a:p>
            <a:pPr algn="ctr"/>
            <a:endParaRPr lang="en-US" sz="3600" dirty="0"/>
          </a:p>
          <a:p>
            <a:pPr algn="ctr"/>
            <a:r>
              <a:rPr lang="en-US" sz="3200" dirty="0"/>
              <a:t>Kathleen Zuke</a:t>
            </a:r>
          </a:p>
          <a:p>
            <a:pPr algn="ctr"/>
            <a:r>
              <a:rPr lang="en-US" sz="3200" dirty="0"/>
              <a:t>571-527-3955</a:t>
            </a:r>
          </a:p>
          <a:p>
            <a:pPr algn="ctr"/>
            <a:r>
              <a:rPr lang="en-US" sz="3200" dirty="0"/>
              <a:t>kathleen.zuke@ncoa.org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BDA02-9B3C-4253-8AD8-A7853576B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07AE2B-5099-7E47-BBD9-B1DA69B8770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197378-F03B-40C4-AE62-6791F34B6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86" y="6516414"/>
            <a:ext cx="1689978" cy="5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04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DECEF-9E07-482B-A9F5-6D93BB0C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Welcome!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726B2-F2F2-4A73-A662-B7519A502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049" y="2337478"/>
            <a:ext cx="9068216" cy="4364058"/>
          </a:xfrm>
        </p:spPr>
        <p:txBody>
          <a:bodyPr>
            <a:normAutofit/>
          </a:bodyPr>
          <a:lstStyle/>
          <a:p>
            <a:r>
              <a:rPr lang="en-US" sz="3200" u="sng" dirty="0"/>
              <a:t>Objectives for today’s webinar: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Introduce NCOA and n4a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New opportunities in Medicare Advantage for state and community-based organizations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Share information about the Medicare Advantage Learning Collaborative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Q&amp;A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AB35AB-E25F-4A26-B9BA-E1C404A0F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07AE2B-5099-7E47-BBD9-B1DA69B8770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0BCF77-4FF7-45DC-B9CB-F5EC12520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86" y="6516414"/>
            <a:ext cx="1689978" cy="5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91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505D6-AB0A-4534-AC38-90FF63C7C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Aging &amp; Disability Business Institute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F46D31-281B-4D69-ADBD-1798F4D3A1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07AE2B-5099-7E47-BBD9-B1DA69B877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AA6D7B3-55EA-41A3-B138-4D91506D5B6B}"/>
              </a:ext>
            </a:extLst>
          </p:cNvPr>
          <p:cNvSpPr txBox="1">
            <a:spLocks/>
          </p:cNvSpPr>
          <p:nvPr/>
        </p:nvSpPr>
        <p:spPr>
          <a:xfrm>
            <a:off x="-974932" y="2145880"/>
            <a:ext cx="11619369" cy="5200477"/>
          </a:xfrm>
          <a:prstGeom prst="rect">
            <a:avLst/>
          </a:prstGeom>
        </p:spPr>
        <p:txBody>
          <a:bodyPr>
            <a:normAutofit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dirty="0">
              <a:hlinkClick r:id="rId2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dirty="0">
              <a:hlinkClick r:id="rId2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dirty="0">
              <a:hlinkClick r:id="rId2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dirty="0">
              <a:hlinkClick r:id="rId2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dirty="0">
              <a:hlinkClick r:id="rId2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dirty="0">
              <a:hlinkClick r:id="rId2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dirty="0">
              <a:hlinkClick r:id="rId2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hlinkClick r:id="rId2"/>
              </a:rPr>
              <a:t>www.aginganddisabilitybusinessinstitute.org</a:t>
            </a:r>
            <a:r>
              <a:rPr lang="en-US" sz="2400" dirty="0"/>
              <a:t>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0FE52F-61EC-49DF-998E-79132B06E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006" y="2191612"/>
            <a:ext cx="7948315" cy="43130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605CCB-2C75-467C-8A90-C5D1F37DF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88" y="6550436"/>
            <a:ext cx="1694835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77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42C0FAF-8FB6-4E24-BE9C-FBCD12241285}"/>
              </a:ext>
            </a:extLst>
          </p:cNvPr>
          <p:cNvSpPr txBox="1"/>
          <p:nvPr/>
        </p:nvSpPr>
        <p:spPr>
          <a:xfrm>
            <a:off x="425549" y="691100"/>
            <a:ext cx="3187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5840">
              <a:defRPr/>
            </a:pPr>
            <a:r>
              <a:rPr lang="en-US" sz="4400" b="1" dirty="0">
                <a:solidFill>
                  <a:srgbClr val="0070C0"/>
                </a:solidFill>
                <a:latin typeface="Museo 100"/>
              </a:rPr>
              <a:t>Our Funders</a:t>
            </a:r>
            <a:endParaRPr lang="en-US" sz="198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821259-3229-4202-B772-8FD898A67ECD}"/>
              </a:ext>
            </a:extLst>
          </p:cNvPr>
          <p:cNvSpPr txBox="1"/>
          <p:nvPr/>
        </p:nvSpPr>
        <p:spPr>
          <a:xfrm>
            <a:off x="5345853" y="691100"/>
            <a:ext cx="32341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5840">
              <a:defRPr/>
            </a:pPr>
            <a:r>
              <a:rPr lang="en-US" sz="4400" b="1" dirty="0">
                <a:solidFill>
                  <a:srgbClr val="0070C0"/>
                </a:solidFill>
                <a:latin typeface="Museo 100"/>
              </a:rPr>
              <a:t>Our Partners</a:t>
            </a:r>
            <a:endParaRPr lang="en-US" sz="198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0E7E8CF8-EA92-4DE2-9D1F-5059CECEDAA8}"/>
              </a:ext>
            </a:extLst>
          </p:cNvPr>
          <p:cNvSpPr/>
          <p:nvPr/>
        </p:nvSpPr>
        <p:spPr>
          <a:xfrm>
            <a:off x="415892" y="1616470"/>
            <a:ext cx="4284609" cy="5813838"/>
          </a:xfrm>
          <a:prstGeom prst="flowChartProcess">
            <a:avLst/>
          </a:prstGeom>
          <a:noFill/>
          <a:ln>
            <a:gradFill>
              <a:gsLst>
                <a:gs pos="61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5840">
              <a:defRPr/>
            </a:pPr>
            <a:endParaRPr lang="en-US" sz="198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506B41A-D575-43F0-9A42-A989B0F06C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76" y="4440844"/>
            <a:ext cx="1730912" cy="1000083"/>
          </a:xfrm>
          <a:prstGeom prst="rect">
            <a:avLst/>
          </a:prstGeom>
        </p:spPr>
      </p:pic>
      <p:pic>
        <p:nvPicPr>
          <p:cNvPr id="27" name="Picture 26" descr="ACL Logo link to home page">
            <a:extLst>
              <a:ext uri="{FF2B5EF4-FFF2-40B4-BE49-F238E27FC236}">
                <a16:creationId xmlns:a16="http://schemas.microsoft.com/office/drawing/2014/main" id="{CB5DFBE9-9BF5-43AF-998A-D5C098D2D965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29" y="6074235"/>
            <a:ext cx="1952939" cy="689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A close up of a logo&#10;&#10;Description generated with high confidence">
            <a:extLst>
              <a:ext uri="{FF2B5EF4-FFF2-40B4-BE49-F238E27FC236}">
                <a16:creationId xmlns:a16="http://schemas.microsoft.com/office/drawing/2014/main" id="{1E2A26CD-E679-4C1E-9586-FEF58D64A8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181" y="2209136"/>
            <a:ext cx="2816026" cy="807056"/>
          </a:xfrm>
          <a:prstGeom prst="rect">
            <a:avLst/>
          </a:prstGeom>
        </p:spPr>
      </p:pic>
      <p:sp>
        <p:nvSpPr>
          <p:cNvPr id="30" name="Flowchart: Process 29">
            <a:extLst>
              <a:ext uri="{FF2B5EF4-FFF2-40B4-BE49-F238E27FC236}">
                <a16:creationId xmlns:a16="http://schemas.microsoft.com/office/drawing/2014/main" id="{CBDECEB1-5F2F-4611-B691-CAD44DEFCAF0}"/>
              </a:ext>
            </a:extLst>
          </p:cNvPr>
          <p:cNvSpPr/>
          <p:nvPr/>
        </p:nvSpPr>
        <p:spPr>
          <a:xfrm>
            <a:off x="5354644" y="1616470"/>
            <a:ext cx="4284609" cy="5813838"/>
          </a:xfrm>
          <a:prstGeom prst="flowChartProcess">
            <a:avLst/>
          </a:prstGeom>
          <a:noFill/>
          <a:ln>
            <a:gradFill>
              <a:gsLst>
                <a:gs pos="61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5840">
              <a:defRPr/>
            </a:pPr>
            <a:endParaRPr lang="en-US" sz="198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5E36251-76A5-4331-B935-BB25A1BD36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2470" y="3464207"/>
            <a:ext cx="3168396" cy="587002"/>
          </a:xfrm>
          <a:prstGeom prst="rect">
            <a:avLst/>
          </a:prstGeom>
        </p:spPr>
      </p:pic>
      <p:pic>
        <p:nvPicPr>
          <p:cNvPr id="6" name="Picture 5" descr="A drawing of a face&#10;&#10;Description automatically generated">
            <a:extLst>
              <a:ext uri="{FF2B5EF4-FFF2-40B4-BE49-F238E27FC236}">
                <a16:creationId xmlns:a16="http://schemas.microsoft.com/office/drawing/2014/main" id="{2EF7C3A7-902F-470A-BC88-F8BAF1F955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529" y="4091200"/>
            <a:ext cx="2189331" cy="9052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74D5D5-7E6D-4D66-B882-16BCB7D3DF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4315" y="4575209"/>
            <a:ext cx="1846584" cy="11064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1164C6-4121-493B-9F1D-C57CEB6F8D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4315" y="6117662"/>
            <a:ext cx="1723420" cy="10058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0004C4C-3EC1-4A0C-901A-8E53055318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536" y="1968148"/>
            <a:ext cx="704424" cy="11064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3B9E049-7451-45AF-AD19-7DDD8C05E9A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621" y="5872171"/>
            <a:ext cx="1410789" cy="12070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EDCD6D-CCB5-4995-9F79-5C7AAA539C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850" y="2336703"/>
            <a:ext cx="2013460" cy="6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34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2E4870-80F9-4339-878F-854758D6F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1369" y="2259724"/>
            <a:ext cx="6455536" cy="4508938"/>
          </a:xfrm>
        </p:spPr>
        <p:txBody>
          <a:bodyPr>
            <a:normAutofit fontScale="85000" lnSpcReduction="20000"/>
          </a:bodyPr>
          <a:lstStyle/>
          <a:p>
            <a:pPr marL="249597" indent="-249597">
              <a:lnSpc>
                <a:spcPct val="100000"/>
              </a:lnSpc>
            </a:pPr>
            <a:r>
              <a:rPr lang="en-US" sz="2800" b="1" dirty="0"/>
              <a:t>Goal</a:t>
            </a:r>
            <a:r>
              <a:rPr lang="en-US" sz="2800" dirty="0"/>
              <a:t>: Increase the quality and years of healthy life for older adults and adults with disabilities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b="1" dirty="0"/>
          </a:p>
          <a:p>
            <a:pPr marL="249597" indent="-249597">
              <a:lnSpc>
                <a:spcPct val="100000"/>
              </a:lnSpc>
            </a:pPr>
            <a:r>
              <a:rPr lang="en-US" sz="2800" b="1" dirty="0"/>
              <a:t>Two national resource centers </a:t>
            </a:r>
            <a:r>
              <a:rPr lang="en-US" sz="2800" dirty="0"/>
              <a:t>funded by the Administration for Community Living </a:t>
            </a:r>
          </a:p>
          <a:p>
            <a:pPr marL="528313" lvl="1" indent="-2079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Chronic Disease Self-Management Education (CDSME)</a:t>
            </a:r>
          </a:p>
          <a:p>
            <a:pPr marL="528313" lvl="1" indent="-2079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Falls Prevention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dirty="0"/>
          </a:p>
          <a:p>
            <a:pPr marL="332796" indent="-332796">
              <a:lnSpc>
                <a:spcPct val="100000"/>
              </a:lnSpc>
            </a:pPr>
            <a:r>
              <a:rPr lang="en-US" sz="3200" dirty="0"/>
              <a:t>Other key areas: behavioral health, physical activity, immunizations, oral health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C9537F-431D-4C75-9D76-895BDCEA16CE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NCOA’s Center for </a:t>
            </a:r>
          </a:p>
          <a:p>
            <a:r>
              <a:rPr lang="en-US" sz="3600" dirty="0"/>
              <a:t>Healthy Aging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E9EB7D-8145-4290-AFE8-F1E59F68C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370801"/>
            <a:fld id="{7407AE2B-5099-7E47-BBD9-B1DA69B8770E}" type="slidenum">
              <a:rPr lang="en-US"/>
              <a:pPr defTabSz="370801"/>
              <a:t>5</a:t>
            </a:fld>
            <a:endParaRPr lang="en-US" dirty="0"/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7B4C269A-D897-4C5B-A3ED-0953897A61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267"/>
          <a:stretch/>
        </p:blipFill>
        <p:spPr>
          <a:xfrm>
            <a:off x="0" y="1057276"/>
            <a:ext cx="3057251" cy="48890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F25EDF-025F-4A06-9B47-56974AA7A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86" y="6516414"/>
            <a:ext cx="1689978" cy="5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74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86623-40E8-48AF-B92F-7CD42E28B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Opportunities in </a:t>
            </a:r>
            <a:br>
              <a:rPr lang="en-US" dirty="0"/>
            </a:br>
            <a:r>
              <a:rPr lang="en-US" dirty="0"/>
              <a:t>Medicare Advantage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44969-857D-4536-9266-64A9A8511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539" y="2207173"/>
            <a:ext cx="9078726" cy="4309241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2018 </a:t>
            </a:r>
            <a:r>
              <a:rPr lang="en-US" sz="2400" b="1" dirty="0"/>
              <a:t>C</a:t>
            </a:r>
            <a:r>
              <a:rPr lang="en-US" sz="2400" dirty="0"/>
              <a:t>reating </a:t>
            </a:r>
            <a:r>
              <a:rPr lang="en-US" sz="2400" b="1" dirty="0"/>
              <a:t>H</a:t>
            </a:r>
            <a:r>
              <a:rPr lang="en-US" sz="2400" dirty="0"/>
              <a:t>igh-Quality </a:t>
            </a:r>
            <a:r>
              <a:rPr lang="en-US" sz="2400" b="1" dirty="0"/>
              <a:t>R</a:t>
            </a:r>
            <a:r>
              <a:rPr lang="en-US" sz="2400" dirty="0"/>
              <a:t>esults and </a:t>
            </a:r>
            <a:r>
              <a:rPr lang="en-US" sz="2400" b="1" dirty="0"/>
              <a:t>O</a:t>
            </a:r>
            <a:r>
              <a:rPr lang="en-US" sz="2400" dirty="0"/>
              <a:t>utcomes </a:t>
            </a:r>
            <a:r>
              <a:rPr lang="en-US" sz="2400" b="1" dirty="0"/>
              <a:t>N</a:t>
            </a:r>
            <a:r>
              <a:rPr lang="en-US" sz="2400" dirty="0"/>
              <a:t>ecessary to </a:t>
            </a:r>
            <a:r>
              <a:rPr lang="en-US" sz="2400" b="1" dirty="0"/>
              <a:t>I</a:t>
            </a:r>
            <a:r>
              <a:rPr lang="en-US" sz="2400" dirty="0"/>
              <a:t>mprove </a:t>
            </a:r>
            <a:r>
              <a:rPr lang="en-US" sz="2400" b="1" dirty="0"/>
              <a:t>C</a:t>
            </a:r>
            <a:r>
              <a:rPr lang="en-US" sz="2400" dirty="0"/>
              <a:t>hronic (CHRONIC) Care Act</a:t>
            </a:r>
          </a:p>
          <a:p>
            <a:pPr marL="788670" lvl="1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CMS Updates policy on Medicare Advantage (MA) plan supplemental benefits</a:t>
            </a:r>
          </a:p>
          <a:p>
            <a:pPr marL="788670" lvl="1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Developments in managed long-term services and supports and dual demonstration projects continue to transform health care delivery and quality outcomes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As of 2017, one-third of the 57 million Medicare beneficiaries were enrolled in Medicare Part C or MA plans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Enrollment in MA plans is projected to increase to 42% by 2030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Uptick in enrollment in Dual Special Needs plans will top MA plan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9B3F6-238C-4C22-8D30-99DEB7837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07AE2B-5099-7E47-BBD9-B1DA69B8770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C4740D-5B3B-4DB5-9378-60DDAF3F2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86" y="6516414"/>
            <a:ext cx="1689978" cy="5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96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>
            <a:extLst>
              <a:ext uri="{FF2B5EF4-FFF2-40B4-BE49-F238E27FC236}">
                <a16:creationId xmlns:a16="http://schemas.microsoft.com/office/drawing/2014/main" id="{0AA572CC-43DD-4536-8A83-EEE589B813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216055" cy="786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9580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>
            <a:extLst>
              <a:ext uri="{FF2B5EF4-FFF2-40B4-BE49-F238E27FC236}">
                <a16:creationId xmlns:a16="http://schemas.microsoft.com/office/drawing/2014/main" id="{2E77C5EF-2E58-4938-9424-CCBF196BB0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58858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4595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10058400" cy="7543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E7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CA32BE9F454045B8DACDD23207D45E" ma:contentTypeVersion="5" ma:contentTypeDescription="Create a new document." ma:contentTypeScope="" ma:versionID="736b06c127b6454f3794dd990d6550d5">
  <xsd:schema xmlns:xsd="http://www.w3.org/2001/XMLSchema" xmlns:xs="http://www.w3.org/2001/XMLSchema" xmlns:p="http://schemas.microsoft.com/office/2006/metadata/properties" xmlns:ns2="30f62db9-cbc3-4e0a-b422-46969ec0f1c2" targetNamespace="http://schemas.microsoft.com/office/2006/metadata/properties" ma:root="true" ma:fieldsID="719605895867b8c2a8453d16b40f040c" ns2:_="">
    <xsd:import namespace="30f62db9-cbc3-4e0a-b422-46969ec0f1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f62db9-cbc3-4e0a-b422-46969ec0f1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9BBBB9-F4E3-4174-98B1-8A2B6D4BCA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A15685-9158-4B1B-BC68-36EC7F1D76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f62db9-cbc3-4e0a-b422-46969ec0f1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DCC205-0863-4745-8814-D79AFA91740A}">
  <ds:schemaRefs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30f62db9-cbc3-4e0a-b422-46969ec0f1c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4047</TotalTime>
  <Words>656</Words>
  <Application>Microsoft Office PowerPoint</Application>
  <PresentationFormat>Custom</PresentationFormat>
  <Paragraphs>93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Adobe Garamond Pro</vt:lpstr>
      <vt:lpstr>Arial</vt:lpstr>
      <vt:lpstr>Calibri</vt:lpstr>
      <vt:lpstr>Calibri Light</vt:lpstr>
      <vt:lpstr>Franklin Gothic Demi</vt:lpstr>
      <vt:lpstr>Franklin Gothic Medium</vt:lpstr>
      <vt:lpstr>Helvetica</vt:lpstr>
      <vt:lpstr>Helvetica Oblique</vt:lpstr>
      <vt:lpstr>Museo 100</vt:lpstr>
      <vt:lpstr>Wingdings</vt:lpstr>
      <vt:lpstr>Office Theme</vt:lpstr>
      <vt:lpstr>1_Office Theme</vt:lpstr>
      <vt:lpstr>2_Office Theme</vt:lpstr>
      <vt:lpstr>PowerPoint Presentation</vt:lpstr>
      <vt:lpstr>Welcome!</vt:lpstr>
      <vt:lpstr>The Aging &amp; Disability Business Institute</vt:lpstr>
      <vt:lpstr>PowerPoint Presentation</vt:lpstr>
      <vt:lpstr>PowerPoint Presentation</vt:lpstr>
      <vt:lpstr>New Opportunities in  Medicare Advantage</vt:lpstr>
      <vt:lpstr>PowerPoint Presentation</vt:lpstr>
      <vt:lpstr>PowerPoint Presentation</vt:lpstr>
      <vt:lpstr>PowerPoint Presentation</vt:lpstr>
      <vt:lpstr>Key Learning Benchmarks</vt:lpstr>
      <vt:lpstr>Participant Benefits</vt:lpstr>
      <vt:lpstr>Participant Expectations</vt:lpstr>
      <vt:lpstr>You might also be interested in….</vt:lpstr>
      <vt:lpstr>PowerPoint Presentation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Nguyen</dc:creator>
  <cp:lastModifiedBy>Karol Tapias</cp:lastModifiedBy>
  <cp:revision>258</cp:revision>
  <cp:lastPrinted>2019-03-04T18:24:11Z</cp:lastPrinted>
  <dcterms:created xsi:type="dcterms:W3CDTF">2019-02-15T19:49:58Z</dcterms:created>
  <dcterms:modified xsi:type="dcterms:W3CDTF">2019-11-13T16:54:01Z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0x010100AACA32BE9F454045B8DACDD23207D45E</vt:lpwstr>
  </property>
</Properties>
</file>